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6" r:id="rId4"/>
    <p:sldMasterId id="2147483668" r:id="rId5"/>
    <p:sldMasterId id="2147483687" r:id="rId6"/>
    <p:sldMasterId id="2147483706" r:id="rId7"/>
  </p:sldMasterIdLst>
  <p:handoutMasterIdLst>
    <p:handoutMasterId r:id="rId29"/>
  </p:handoutMasterIdLst>
  <p:sldIdLst>
    <p:sldId id="256" r:id="rId8"/>
    <p:sldId id="340" r:id="rId9"/>
    <p:sldId id="341" r:id="rId10"/>
    <p:sldId id="342" r:id="rId11"/>
    <p:sldId id="343" r:id="rId12"/>
    <p:sldId id="312" r:id="rId13"/>
    <p:sldId id="319" r:id="rId14"/>
    <p:sldId id="321" r:id="rId15"/>
    <p:sldId id="328" r:id="rId16"/>
    <p:sldId id="344" r:id="rId17"/>
    <p:sldId id="337" r:id="rId18"/>
    <p:sldId id="338" r:id="rId19"/>
    <p:sldId id="339" r:id="rId20"/>
    <p:sldId id="329" r:id="rId21"/>
    <p:sldId id="330" r:id="rId22"/>
    <p:sldId id="331" r:id="rId23"/>
    <p:sldId id="332" r:id="rId24"/>
    <p:sldId id="322" r:id="rId25"/>
    <p:sldId id="323" r:id="rId26"/>
    <p:sldId id="324" r:id="rId27"/>
    <p:sldId id="260" r:id="rId28"/>
  </p:sldIdLst>
  <p:sldSz cx="12192000" cy="6858000"/>
  <p:notesSz cx="6858000" cy="994537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eska" initials="h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8" y="66"/>
      </p:cViewPr>
      <p:guideLst>
        <p:guide orient="horz" pos="2242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H:\KERJA\2019\AKREDITASI\DATA%20AKREDITASI%20PROGRAM%20STUDI%20%20UP%20DATE%20DESEMBER%20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file:///F:\ALSI%20WSDB\PENGOLAHAN%20DATA\ANALISA%20KOMPONEN\wadalbinSPMI%20Akred%20Pelaporan%2030%20FEB%20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2904876081456"/>
          <c:y val="0.0570226377952756"/>
          <c:w val="0.837591956102267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en-US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dirty="0" err="1" smtClean="0"/>
              <a:t>Grafik</a:t>
            </a:r>
            <a:r>
              <a:rPr lang="en-ID" dirty="0" smtClean="0"/>
              <a:t> </a:t>
            </a:r>
            <a:r>
              <a:rPr lang="en-ID" dirty="0" err="1" smtClean="0"/>
              <a:t>Perbandingan</a:t>
            </a:r>
            <a:r>
              <a:rPr lang="en-ID" dirty="0" smtClean="0"/>
              <a:t> </a:t>
            </a:r>
            <a:r>
              <a:rPr lang="en-ID" dirty="0" err="1" smtClean="0"/>
              <a:t>Akreditasi</a:t>
            </a:r>
            <a:r>
              <a:rPr lang="en-ID" dirty="0" smtClean="0"/>
              <a:t> Prodi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Sheet8!$A$3</c:f>
              <c:strCache>
                <c:ptCount val="1"/>
                <c:pt idx="0">
                  <c:v>Tahun 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cb0a2379-eb5e-4272-a5ce-076df60abd63}" type="SERIESNAME">
                      <a:t>[SERIES NAME]</a:t>
                    </a:fld>
                    <a:r>
                      <a:t>,</a:t>
                    </a:r>
                    <a:fld id="{ac1dcb65-4ed3-470d-995a-81d59f5aa847}" type="VALUE">
                      <a:t>[VALUE]</a:t>
                    </a:fld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b057ec88-002a-46c3-8599-c57577422e96}" type="SERIESNAME">
                      <a:t>[SERIES NAME]</a:t>
                    </a:fld>
                    <a:r>
                      <a:t>,</a:t>
                    </a:r>
                    <a:fld id="{e04a5688-ebd6-4d6a-a25a-c6a8879469cb}" type="VALUE">
                      <a:t>[VALUE]</a:t>
                    </a:fld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5d096e46-5cab-4b56-8f44-90c61c9dc96c}" type="SERIESNAME">
                      <a:t>[SERIES NAME]</a:t>
                    </a:fld>
                    <a:r>
                      <a:t>,</a:t>
                    </a:r>
                    <a:fld id="{6d8e0f1f-e734-4dfb-8cc1-bd76353dd49e}" type="VALUE">
                      <a:t>[VALUE]</a:t>
                    </a:fld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Sheet8!$B$2:$D$2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Sheet8!$B$3:$D$3</c:f>
              <c:numCache>
                <c:formatCode>General</c:formatCode>
                <c:ptCount val="3"/>
                <c:pt idx="0">
                  <c:v>21</c:v>
                </c:pt>
                <c:pt idx="1">
                  <c:v>509</c:v>
                </c:pt>
                <c:pt idx="2">
                  <c:v>237</c:v>
                </c:pt>
              </c:numCache>
            </c:numRef>
          </c:val>
        </c:ser>
        <c:ser>
          <c:idx val="1"/>
          <c:order val="1"/>
          <c:tx>
            <c:strRef>
              <c:f>Sheet8!$A$4</c:f>
              <c:strCache>
                <c:ptCount val="1"/>
                <c:pt idx="0">
                  <c:v>Tahun 2019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36427794-8dac-400f-bf53-2bdd510df9c5}" type="SERIESNAME">
                      <a:t>[SERIES NAME]</a:t>
                    </a:fld>
                    <a:r>
                      <a:t>,</a:t>
                    </a:r>
                    <a:fld id="{4850a244-8431-4510-9963-e780653b6bbd}" type="VALUE">
                      <a:t>[VALUE]</a:t>
                    </a:fld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f44ce40c-2eb6-4f11-8cbc-f40802383a14}" type="SERIESNAME">
                      <a:t>[SERIES NAME]</a:t>
                    </a:fld>
                    <a:r>
                      <a:t>,</a:t>
                    </a:r>
                    <a:fld id="{b8fc288b-0a91-48ef-9677-c1cfd7f6c3eb}" type="VALUE">
                      <a:t>[VALUE]</a:t>
                    </a:fld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48e06edc-b976-4cca-9304-78077ff48083}" type="SERIESNAME">
                      <a:t>[SERIES NAME]</a:t>
                    </a:fld>
                    <a:r>
                      <a:t>,</a:t>
                    </a:r>
                    <a:fld id="{56afdc1d-269c-46b5-b17f-218b441fe794}" type="VALUE">
                      <a:t>[VALUE]</a:t>
                    </a:fld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Sheet8!$B$2:$D$2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Sheet8!$B$4:$D$4</c:f>
              <c:numCache>
                <c:formatCode>General</c:formatCode>
                <c:ptCount val="3"/>
                <c:pt idx="0">
                  <c:v>26</c:v>
                </c:pt>
                <c:pt idx="1">
                  <c:v>537</c:v>
                </c:pt>
                <c:pt idx="2">
                  <c:v>239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0751856"/>
        <c:axId val="530747936"/>
      </c:barChart>
      <c:catAx>
        <c:axId val="53075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30747936"/>
        <c:crosses val="autoZero"/>
        <c:auto val="1"/>
        <c:lblAlgn val="ctr"/>
        <c:lblOffset val="100"/>
        <c:noMultiLvlLbl val="0"/>
      </c:catAx>
      <c:valAx>
        <c:axId val="530747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3075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98278464304042"/>
          <c:y val="0.179310268698873"/>
          <c:w val="0.437929102670558"/>
          <c:h val="0.643259598025376"/>
        </c:manualLayout>
      </c:layout>
      <c:pieChart>
        <c:varyColors val="1"/>
        <c:ser>
          <c:idx val="0"/>
          <c:order val="0"/>
          <c:explosion val="3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0768560091449166"/>
                  <c:y val="0.004642292110809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641338485662432"/>
                  <c:y val="0.05573563611722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'akreditasi Pelap SPMI'!$B$47:$B$49</c:f>
              <c:strCache>
                <c:ptCount val="3"/>
                <c:pt idx="0">
                  <c:v>PTS belum memiliki auditor</c:v>
                </c:pt>
                <c:pt idx="1">
                  <c:v>PTS memiliki auditor namun belum melakukan audit</c:v>
                </c:pt>
                <c:pt idx="2">
                  <c:v>PTS sudah melakukan audit yang  dilaksanakan eksternal auditor</c:v>
                </c:pt>
              </c:strCache>
            </c:strRef>
          </c:cat>
          <c:val>
            <c:numRef>
              <c:f>'akreditasi Pelap SPMI'!$C$47:$C$49</c:f>
              <c:numCache>
                <c:formatCode>0%</c:formatCode>
                <c:ptCount val="3"/>
                <c:pt idx="0">
                  <c:v>0.493150684931507</c:v>
                </c:pt>
                <c:pt idx="1">
                  <c:v>0.214611872146119</c:v>
                </c:pt>
                <c:pt idx="2">
                  <c:v>0.292237442922374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7354136829505"/>
          <c:y val="0.0246862667433087"/>
          <c:w val="0.506674512488588"/>
          <c:h val="0.94749192664202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/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/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-1" fmla="*/ 614149 w 1119116"/>
                <a:gd name="connsiteY0-2" fmla="*/ 0 h 2330356"/>
                <a:gd name="connsiteX1-3" fmla="*/ 1115704 w 1119116"/>
                <a:gd name="connsiteY1-4" fmla="*/ 3412 h 2330356"/>
                <a:gd name="connsiteX2-5" fmla="*/ 1119116 w 1119116"/>
                <a:gd name="connsiteY2-6" fmla="*/ 2330356 h 2330356"/>
                <a:gd name="connsiteX3-7" fmla="*/ 0 w 1119116"/>
                <a:gd name="connsiteY3-8" fmla="*/ 2330356 h 2330356"/>
                <a:gd name="connsiteX4-9" fmla="*/ 614149 w 1119116"/>
                <a:gd name="connsiteY4-10" fmla="*/ 0 h 23303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/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/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/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/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/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/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/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/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/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1F8E7-7946-429C-ACBD-F1CAFFB8BD76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5E22-BB8E-4C92-9FB9-207650C377D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D8ECF-A3CD-4B95-AF5C-CB0C8149BF67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B70D-93E3-4B3A-A8BC-BD11CE4FE20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78C0D-8C23-4C14-BDED-6C9F88DB5719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B364B-4694-45C0-91DA-0D6B5815E70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C95CC-661A-4606-9CAD-EEDC16D530A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8988E-9896-44D9-8560-A8073556221F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D7413-7C49-467F-94C4-ACF30A291FE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D1BAB-D881-4CC7-8E04-14A8C914A6A2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81D90-76FC-49E1-A751-106FD113173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0652-55A7-4A92-9A8B-3EE1FDD9E328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80DB3-B94B-4C09-B11F-1025DFBCE918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86A1B-0706-45E2-9BF3-617391E212D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BEC7-D07D-4D2F-9E48-89AAC6D10107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ECC56-2ABB-474D-A37E-628116A58118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3F6F9-ADBE-43D6-ABDC-3A0726EB4E89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4F34B-847E-4C47-AA62-B429DE622C17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CC749-D8FB-445E-9CB0-95DA4452CBD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79136-B823-4CAC-95E7-DBC9331D894A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5D2FC-9691-4EDD-A4D6-7027143FDF86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2C0C1-74A7-40A7-BDD9-D2262802EA2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74FE-5AEA-4864-AC24-53AF93158C10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2EE74-837F-4E31-BAD7-E2666FF112E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  <a:endParaRPr lang="en-US" sz="80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  <a:endParaRPr lang="en-US" sz="8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432F8-37F7-412F-BEC1-3D804C77F166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4E06B-2255-40FD-A158-3CCDE00278B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E9B32-C8A8-467A-B1A6-F2DA2333B5C2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D4245-C061-46AB-AE56-5C1BA65B0DBE}" type="slidenum">
              <a:rPr lang="en-US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  <a:endParaRPr lang="en-US" sz="8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  <a:endParaRPr lang="en-US" sz="8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E9B32-C8A8-467A-B1A6-F2DA2333B5C2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D4245-C061-46AB-AE56-5C1BA65B0DBE}" type="slidenum">
              <a:rPr lang="en-US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D3118-5EE6-4AAA-BAE4-53B28B45FC8E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9DB77-257D-46E1-BEB3-0125EFA5C44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5280D-D33A-4195-971E-8124C3C19AED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0B6DE-A8E5-466E-AB40-1F4303B61CB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6356-27C2-4ED0-AC14-04CB1E576423}" type="datetime1">
              <a:rPr lang="en-US" altLang="en-US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DCD4-D394-40F0-9532-B7B5F24DC6CC}" type="slidenum">
              <a:rPr lang="en-US" altLang="en-US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1F8E7-7946-429C-ACBD-F1CAFFB8BD76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5E22-BB8E-4C92-9FB9-207650C377D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D8ECF-A3CD-4B95-AF5C-CB0C8149BF67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B70D-93E3-4B3A-A8BC-BD11CE4FE20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78C0D-8C23-4C14-BDED-6C9F88DB5719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B364B-4694-45C0-91DA-0D6B5815E70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C95CC-661A-4606-9CAD-EEDC16D530A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8988E-9896-44D9-8560-A8073556221F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D7413-7C49-467F-94C4-ACF30A291FE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D1BAB-D881-4CC7-8E04-14A8C914A6A2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81D90-76FC-49E1-A751-106FD113173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0652-55A7-4A92-9A8B-3EE1FDD9E328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80DB3-B94B-4C09-B11F-1025DFBCE918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86A1B-0706-45E2-9BF3-617391E212D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BEC7-D07D-4D2F-9E48-89AAC6D10107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ECC56-2ABB-474D-A37E-628116A58118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3F6F9-ADBE-43D6-ABDC-3A0726EB4E89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4F34B-847E-4C47-AA62-B429DE622C17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CC749-D8FB-445E-9CB0-95DA4452CBD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79136-B823-4CAC-95E7-DBC9331D894A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5D2FC-9691-4EDD-A4D6-7027143FDF86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2C0C1-74A7-40A7-BDD9-D2262802EA2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74FE-5AEA-4864-AC24-53AF93158C10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2EE74-837F-4E31-BAD7-E2666FF112E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  <a:endParaRPr lang="en-US" sz="80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  <a:endParaRPr lang="en-US" sz="8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432F8-37F7-412F-BEC1-3D804C77F166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4E06B-2255-40FD-A158-3CCDE00278B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E9B32-C8A8-467A-B1A6-F2DA2333B5C2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D4245-C061-46AB-AE56-5C1BA65B0DBE}" type="slidenum">
              <a:rPr lang="en-US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  <a:endParaRPr lang="en-US" sz="8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  <a:endParaRPr lang="en-US" sz="8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E9B32-C8A8-467A-B1A6-F2DA2333B5C2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D4245-C061-46AB-AE56-5C1BA65B0DBE}" type="slidenum">
              <a:rPr lang="en-US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D3118-5EE6-4AAA-BAE4-53B28B45FC8E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9DB77-257D-46E1-BEB3-0125EFA5C44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5280D-D33A-4195-971E-8124C3C19AED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0B6DE-A8E5-466E-AB40-1F4303B61CB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6356-27C2-4ED0-AC14-04CB1E576423}" type="datetime1">
              <a:rPr lang="en-US" altLang="en-US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DCD4-D394-40F0-9532-B7B5F24DC6CC}" type="slidenum">
              <a:rPr lang="en-US" altLang="en-US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3191F8E7-7946-429C-ACBD-F1CAFFB8BD76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8E65E22-BB8E-4C92-9FB9-207650C377D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0DFD8ECF-A3CD-4B95-AF5C-CB0C8149BF67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C774B70D-93E3-4B3A-A8BC-BD11CE4FE20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0F978C0D-8C23-4C14-BDED-6C9F88DB5719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4B4B364B-4694-45C0-91DA-0D6B5815E70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074C95CC-661A-4606-9CAD-EEDC16D530A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4E48988E-9896-44D9-8560-A8073556221F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B55D7413-7C49-467F-94C4-ACF30A291FE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959D1BAB-D881-4CC7-8E04-14A8C914A6A2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7F481D90-76FC-49E1-A751-106FD113173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71EA0652-55A7-4A92-9A8B-3EE1FDD9E328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/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/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-1" fmla="*/ 2234976 w 2254431"/>
                  <a:gd name="connsiteY0-2" fmla="*/ 1132618 h 1867634"/>
                  <a:gd name="connsiteX1-3" fmla="*/ 2236496 w 2254431"/>
                  <a:gd name="connsiteY1-4" fmla="*/ 1135418 h 1867634"/>
                  <a:gd name="connsiteX2-5" fmla="*/ 2234976 w 2254431"/>
                  <a:gd name="connsiteY2-6" fmla="*/ 1140552 h 1867634"/>
                  <a:gd name="connsiteX3-7" fmla="*/ 2234976 w 2254431"/>
                  <a:gd name="connsiteY3-8" fmla="*/ 1132618 h 1867634"/>
                  <a:gd name="connsiteX4-9" fmla="*/ 2234976 w 2254431"/>
                  <a:gd name="connsiteY4-10" fmla="*/ 710150 h 1867634"/>
                  <a:gd name="connsiteX5-11" fmla="*/ 2240336 w 2254431"/>
                  <a:gd name="connsiteY5-12" fmla="*/ 727150 h 1867634"/>
                  <a:gd name="connsiteX6-13" fmla="*/ 2234976 w 2254431"/>
                  <a:gd name="connsiteY6-14" fmla="*/ 737448 h 1867634"/>
                  <a:gd name="connsiteX7-15" fmla="*/ 2234976 w 2254431"/>
                  <a:gd name="connsiteY7-16" fmla="*/ 710150 h 1867634"/>
                  <a:gd name="connsiteX8-17" fmla="*/ 1734909 w 2254431"/>
                  <a:gd name="connsiteY8-18" fmla="*/ 1232300 h 1867634"/>
                  <a:gd name="connsiteX9-19" fmla="*/ 1781182 w 2254431"/>
                  <a:gd name="connsiteY9-20" fmla="*/ 1232300 h 1867634"/>
                  <a:gd name="connsiteX10-21" fmla="*/ 1734909 w 2254431"/>
                  <a:gd name="connsiteY10-22" fmla="*/ 1237163 h 1867634"/>
                  <a:gd name="connsiteX11-23" fmla="*/ 1734909 w 2254431"/>
                  <a:gd name="connsiteY11-24" fmla="*/ 1232300 h 1867634"/>
                  <a:gd name="connsiteX12-25" fmla="*/ 1734908 w 2254431"/>
                  <a:gd name="connsiteY12-26" fmla="*/ 668096 h 1867634"/>
                  <a:gd name="connsiteX13-27" fmla="*/ 2124749 w 2254431"/>
                  <a:gd name="connsiteY13-28" fmla="*/ 668096 h 1867634"/>
                  <a:gd name="connsiteX14-29" fmla="*/ 1734908 w 2254431"/>
                  <a:gd name="connsiteY14-30" fmla="*/ 668096 h 1867634"/>
                  <a:gd name="connsiteX15-31" fmla="*/ 0 w 2254431"/>
                  <a:gd name="connsiteY15-32" fmla="*/ 933818 h 1867634"/>
                  <a:gd name="connsiteX16-33" fmla="*/ 273507 w 2254431"/>
                  <a:gd name="connsiteY16-34" fmla="*/ 1594126 h 1867634"/>
                  <a:gd name="connsiteX17-35" fmla="*/ 1594123 w 2254431"/>
                  <a:gd name="connsiteY17-36" fmla="*/ 1594126 h 1867634"/>
                  <a:gd name="connsiteX18-37" fmla="*/ 1818102 w 2254431"/>
                  <a:gd name="connsiteY18-38" fmla="*/ 1370146 h 1867634"/>
                  <a:gd name="connsiteX19-39" fmla="*/ 2067929 w 2254431"/>
                  <a:gd name="connsiteY19-40" fmla="*/ 1370150 h 1867634"/>
                  <a:gd name="connsiteX20-41" fmla="*/ 2249729 w 2254431"/>
                  <a:gd name="connsiteY20-42" fmla="*/ 1188348 h 1867634"/>
                  <a:gd name="connsiteX21-43" fmla="*/ 2249729 w 2254431"/>
                  <a:gd name="connsiteY21-44" fmla="*/ 938520 h 1867634"/>
                  <a:gd name="connsiteX22-45" fmla="*/ 2254431 w 2254431"/>
                  <a:gd name="connsiteY22-46" fmla="*/ 933818 h 1867634"/>
                  <a:gd name="connsiteX23-47" fmla="*/ 2249729 w 2254431"/>
                  <a:gd name="connsiteY23-48" fmla="*/ 929116 h 1867634"/>
                  <a:gd name="connsiteX24-49" fmla="*/ 2249729 w 2254431"/>
                  <a:gd name="connsiteY24-50" fmla="*/ 679292 h 1867634"/>
                  <a:gd name="connsiteX25-51" fmla="*/ 2067926 w 2254431"/>
                  <a:gd name="connsiteY25-52" fmla="*/ 497490 h 1867634"/>
                  <a:gd name="connsiteX26-53" fmla="*/ 1818099 w 2254431"/>
                  <a:gd name="connsiteY26-54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-55" fmla="*/ 2234976 w 2254431"/>
                  <a:gd name="connsiteY0-56" fmla="*/ 1132618 h 1867634"/>
                  <a:gd name="connsiteX1-57" fmla="*/ 2236496 w 2254431"/>
                  <a:gd name="connsiteY1-58" fmla="*/ 1135418 h 1867634"/>
                  <a:gd name="connsiteX2-59" fmla="*/ 2234976 w 2254431"/>
                  <a:gd name="connsiteY2-60" fmla="*/ 1140552 h 1867634"/>
                  <a:gd name="connsiteX3-61" fmla="*/ 2234976 w 2254431"/>
                  <a:gd name="connsiteY3-62" fmla="*/ 1132618 h 1867634"/>
                  <a:gd name="connsiteX4-63" fmla="*/ 2234976 w 2254431"/>
                  <a:gd name="connsiteY4-64" fmla="*/ 710150 h 1867634"/>
                  <a:gd name="connsiteX5-65" fmla="*/ 2240336 w 2254431"/>
                  <a:gd name="connsiteY5-66" fmla="*/ 727150 h 1867634"/>
                  <a:gd name="connsiteX6-67" fmla="*/ 2234976 w 2254431"/>
                  <a:gd name="connsiteY6-68" fmla="*/ 737448 h 1867634"/>
                  <a:gd name="connsiteX7-69" fmla="*/ 2234976 w 2254431"/>
                  <a:gd name="connsiteY7-70" fmla="*/ 710150 h 1867634"/>
                  <a:gd name="connsiteX8-71" fmla="*/ 1734909 w 2254431"/>
                  <a:gd name="connsiteY8-72" fmla="*/ 1232300 h 1867634"/>
                  <a:gd name="connsiteX9-73" fmla="*/ 1781182 w 2254431"/>
                  <a:gd name="connsiteY9-74" fmla="*/ 1232300 h 1867634"/>
                  <a:gd name="connsiteX10-75" fmla="*/ 1734909 w 2254431"/>
                  <a:gd name="connsiteY10-76" fmla="*/ 1237163 h 1867634"/>
                  <a:gd name="connsiteX11-77" fmla="*/ 1734909 w 2254431"/>
                  <a:gd name="connsiteY11-78" fmla="*/ 1232300 h 1867634"/>
                  <a:gd name="connsiteX12-79" fmla="*/ 0 w 2254431"/>
                  <a:gd name="connsiteY12-80" fmla="*/ 933818 h 1867634"/>
                  <a:gd name="connsiteX13-81" fmla="*/ 273507 w 2254431"/>
                  <a:gd name="connsiteY13-82" fmla="*/ 1594126 h 1867634"/>
                  <a:gd name="connsiteX14-83" fmla="*/ 1594123 w 2254431"/>
                  <a:gd name="connsiteY14-84" fmla="*/ 1594126 h 1867634"/>
                  <a:gd name="connsiteX15-85" fmla="*/ 1818102 w 2254431"/>
                  <a:gd name="connsiteY15-86" fmla="*/ 1370146 h 1867634"/>
                  <a:gd name="connsiteX16-87" fmla="*/ 2067929 w 2254431"/>
                  <a:gd name="connsiteY16-88" fmla="*/ 1370150 h 1867634"/>
                  <a:gd name="connsiteX17-89" fmla="*/ 2249729 w 2254431"/>
                  <a:gd name="connsiteY17-90" fmla="*/ 1188348 h 1867634"/>
                  <a:gd name="connsiteX18-91" fmla="*/ 2249729 w 2254431"/>
                  <a:gd name="connsiteY18-92" fmla="*/ 938520 h 1867634"/>
                  <a:gd name="connsiteX19-93" fmla="*/ 2254431 w 2254431"/>
                  <a:gd name="connsiteY19-94" fmla="*/ 933818 h 1867634"/>
                  <a:gd name="connsiteX20-95" fmla="*/ 2249729 w 2254431"/>
                  <a:gd name="connsiteY20-96" fmla="*/ 929116 h 1867634"/>
                  <a:gd name="connsiteX21-97" fmla="*/ 2249729 w 2254431"/>
                  <a:gd name="connsiteY21-98" fmla="*/ 679292 h 1867634"/>
                  <a:gd name="connsiteX22-99" fmla="*/ 2067926 w 2254431"/>
                  <a:gd name="connsiteY22-100" fmla="*/ 497490 h 1867634"/>
                  <a:gd name="connsiteX23-101" fmla="*/ 1818099 w 2254431"/>
                  <a:gd name="connsiteY23-102" fmla="*/ 497490 h 1867634"/>
                  <a:gd name="connsiteX24-103" fmla="*/ 1594123 w 2254431"/>
                  <a:gd name="connsiteY24-104" fmla="*/ 273510 h 1867634"/>
                  <a:gd name="connsiteX25-105" fmla="*/ 273507 w 2254431"/>
                  <a:gd name="connsiteY25-106" fmla="*/ 273510 h 1867634"/>
                  <a:gd name="connsiteX26-107" fmla="*/ 0 w 2254431"/>
                  <a:gd name="connsiteY26-108" fmla="*/ 933818 h 1867634"/>
                  <a:gd name="connsiteX0-109" fmla="*/ 2234976 w 2254431"/>
                  <a:gd name="connsiteY0-110" fmla="*/ 1132618 h 1867634"/>
                  <a:gd name="connsiteX1-111" fmla="*/ 2236496 w 2254431"/>
                  <a:gd name="connsiteY1-112" fmla="*/ 1135418 h 1867634"/>
                  <a:gd name="connsiteX2-113" fmla="*/ 2234976 w 2254431"/>
                  <a:gd name="connsiteY2-114" fmla="*/ 1140552 h 1867634"/>
                  <a:gd name="connsiteX3-115" fmla="*/ 2234976 w 2254431"/>
                  <a:gd name="connsiteY3-116" fmla="*/ 1132618 h 1867634"/>
                  <a:gd name="connsiteX4-117" fmla="*/ 2234976 w 2254431"/>
                  <a:gd name="connsiteY4-118" fmla="*/ 710150 h 1867634"/>
                  <a:gd name="connsiteX5-119" fmla="*/ 2240336 w 2254431"/>
                  <a:gd name="connsiteY5-120" fmla="*/ 727150 h 1867634"/>
                  <a:gd name="connsiteX6-121" fmla="*/ 2234976 w 2254431"/>
                  <a:gd name="connsiteY6-122" fmla="*/ 737448 h 1867634"/>
                  <a:gd name="connsiteX7-123" fmla="*/ 2234976 w 2254431"/>
                  <a:gd name="connsiteY7-124" fmla="*/ 710150 h 1867634"/>
                  <a:gd name="connsiteX8-125" fmla="*/ 1734909 w 2254431"/>
                  <a:gd name="connsiteY8-126" fmla="*/ 1237163 h 1867634"/>
                  <a:gd name="connsiteX9-127" fmla="*/ 1781182 w 2254431"/>
                  <a:gd name="connsiteY9-128" fmla="*/ 1232300 h 1867634"/>
                  <a:gd name="connsiteX10-129" fmla="*/ 1734909 w 2254431"/>
                  <a:gd name="connsiteY10-130" fmla="*/ 1237163 h 1867634"/>
                  <a:gd name="connsiteX11-131" fmla="*/ 0 w 2254431"/>
                  <a:gd name="connsiteY11-132" fmla="*/ 933818 h 1867634"/>
                  <a:gd name="connsiteX12-133" fmla="*/ 273507 w 2254431"/>
                  <a:gd name="connsiteY12-134" fmla="*/ 1594126 h 1867634"/>
                  <a:gd name="connsiteX13-135" fmla="*/ 1594123 w 2254431"/>
                  <a:gd name="connsiteY13-136" fmla="*/ 1594126 h 1867634"/>
                  <a:gd name="connsiteX14-137" fmla="*/ 1818102 w 2254431"/>
                  <a:gd name="connsiteY14-138" fmla="*/ 1370146 h 1867634"/>
                  <a:gd name="connsiteX15-139" fmla="*/ 2067929 w 2254431"/>
                  <a:gd name="connsiteY15-140" fmla="*/ 1370150 h 1867634"/>
                  <a:gd name="connsiteX16-141" fmla="*/ 2249729 w 2254431"/>
                  <a:gd name="connsiteY16-142" fmla="*/ 1188348 h 1867634"/>
                  <a:gd name="connsiteX17-143" fmla="*/ 2249729 w 2254431"/>
                  <a:gd name="connsiteY17-144" fmla="*/ 938520 h 1867634"/>
                  <a:gd name="connsiteX18-145" fmla="*/ 2254431 w 2254431"/>
                  <a:gd name="connsiteY18-146" fmla="*/ 933818 h 1867634"/>
                  <a:gd name="connsiteX19-147" fmla="*/ 2249729 w 2254431"/>
                  <a:gd name="connsiteY19-148" fmla="*/ 929116 h 1867634"/>
                  <a:gd name="connsiteX20-149" fmla="*/ 2249729 w 2254431"/>
                  <a:gd name="connsiteY20-150" fmla="*/ 679292 h 1867634"/>
                  <a:gd name="connsiteX21-151" fmla="*/ 2067926 w 2254431"/>
                  <a:gd name="connsiteY21-152" fmla="*/ 497490 h 1867634"/>
                  <a:gd name="connsiteX22-153" fmla="*/ 1818099 w 2254431"/>
                  <a:gd name="connsiteY22-154" fmla="*/ 497490 h 1867634"/>
                  <a:gd name="connsiteX23-155" fmla="*/ 1594123 w 2254431"/>
                  <a:gd name="connsiteY23-156" fmla="*/ 273510 h 1867634"/>
                  <a:gd name="connsiteX24-157" fmla="*/ 273507 w 2254431"/>
                  <a:gd name="connsiteY24-158" fmla="*/ 273510 h 1867634"/>
                  <a:gd name="connsiteX25-159" fmla="*/ 0 w 2254431"/>
                  <a:gd name="connsiteY25-160" fmla="*/ 933818 h 1867634"/>
                  <a:gd name="connsiteX0-161" fmla="*/ 2234976 w 2254431"/>
                  <a:gd name="connsiteY0-162" fmla="*/ 1132618 h 1867634"/>
                  <a:gd name="connsiteX1-163" fmla="*/ 2236496 w 2254431"/>
                  <a:gd name="connsiteY1-164" fmla="*/ 1135418 h 1867634"/>
                  <a:gd name="connsiteX2-165" fmla="*/ 2234976 w 2254431"/>
                  <a:gd name="connsiteY2-166" fmla="*/ 1140552 h 1867634"/>
                  <a:gd name="connsiteX3-167" fmla="*/ 2234976 w 2254431"/>
                  <a:gd name="connsiteY3-168" fmla="*/ 1132618 h 1867634"/>
                  <a:gd name="connsiteX4-169" fmla="*/ 2234976 w 2254431"/>
                  <a:gd name="connsiteY4-170" fmla="*/ 710150 h 1867634"/>
                  <a:gd name="connsiteX5-171" fmla="*/ 2240336 w 2254431"/>
                  <a:gd name="connsiteY5-172" fmla="*/ 727150 h 1867634"/>
                  <a:gd name="connsiteX6-173" fmla="*/ 2234976 w 2254431"/>
                  <a:gd name="connsiteY6-174" fmla="*/ 737448 h 1867634"/>
                  <a:gd name="connsiteX7-175" fmla="*/ 2234976 w 2254431"/>
                  <a:gd name="connsiteY7-176" fmla="*/ 710150 h 1867634"/>
                  <a:gd name="connsiteX8-177" fmla="*/ 0 w 2254431"/>
                  <a:gd name="connsiteY8-178" fmla="*/ 933818 h 1867634"/>
                  <a:gd name="connsiteX9-179" fmla="*/ 273507 w 2254431"/>
                  <a:gd name="connsiteY9-180" fmla="*/ 1594126 h 1867634"/>
                  <a:gd name="connsiteX10-181" fmla="*/ 1594123 w 2254431"/>
                  <a:gd name="connsiteY10-182" fmla="*/ 1594126 h 1867634"/>
                  <a:gd name="connsiteX11-183" fmla="*/ 1818102 w 2254431"/>
                  <a:gd name="connsiteY11-184" fmla="*/ 1370146 h 1867634"/>
                  <a:gd name="connsiteX12-185" fmla="*/ 2067929 w 2254431"/>
                  <a:gd name="connsiteY12-186" fmla="*/ 1370150 h 1867634"/>
                  <a:gd name="connsiteX13-187" fmla="*/ 2249729 w 2254431"/>
                  <a:gd name="connsiteY13-188" fmla="*/ 1188348 h 1867634"/>
                  <a:gd name="connsiteX14-189" fmla="*/ 2249729 w 2254431"/>
                  <a:gd name="connsiteY14-190" fmla="*/ 938520 h 1867634"/>
                  <a:gd name="connsiteX15-191" fmla="*/ 2254431 w 2254431"/>
                  <a:gd name="connsiteY15-192" fmla="*/ 933818 h 1867634"/>
                  <a:gd name="connsiteX16-193" fmla="*/ 2249729 w 2254431"/>
                  <a:gd name="connsiteY16-194" fmla="*/ 929116 h 1867634"/>
                  <a:gd name="connsiteX17-195" fmla="*/ 2249729 w 2254431"/>
                  <a:gd name="connsiteY17-196" fmla="*/ 679292 h 1867634"/>
                  <a:gd name="connsiteX18-197" fmla="*/ 2067926 w 2254431"/>
                  <a:gd name="connsiteY18-198" fmla="*/ 497490 h 1867634"/>
                  <a:gd name="connsiteX19-199" fmla="*/ 1818099 w 2254431"/>
                  <a:gd name="connsiteY19-200" fmla="*/ 497490 h 1867634"/>
                  <a:gd name="connsiteX20-201" fmla="*/ 1594123 w 2254431"/>
                  <a:gd name="connsiteY20-202" fmla="*/ 273510 h 1867634"/>
                  <a:gd name="connsiteX21-203" fmla="*/ 273507 w 2254431"/>
                  <a:gd name="connsiteY21-204" fmla="*/ 273510 h 1867634"/>
                  <a:gd name="connsiteX22-205" fmla="*/ 0 w 2254431"/>
                  <a:gd name="connsiteY22-206" fmla="*/ 933818 h 1867634"/>
                  <a:gd name="connsiteX0-207" fmla="*/ 2234976 w 2254431"/>
                  <a:gd name="connsiteY0-208" fmla="*/ 1140552 h 1867634"/>
                  <a:gd name="connsiteX1-209" fmla="*/ 2236496 w 2254431"/>
                  <a:gd name="connsiteY1-210" fmla="*/ 1135418 h 1867634"/>
                  <a:gd name="connsiteX2-211" fmla="*/ 2234976 w 2254431"/>
                  <a:gd name="connsiteY2-212" fmla="*/ 1140552 h 1867634"/>
                  <a:gd name="connsiteX3-213" fmla="*/ 2234976 w 2254431"/>
                  <a:gd name="connsiteY3-214" fmla="*/ 710150 h 1867634"/>
                  <a:gd name="connsiteX4-215" fmla="*/ 2240336 w 2254431"/>
                  <a:gd name="connsiteY4-216" fmla="*/ 727150 h 1867634"/>
                  <a:gd name="connsiteX5-217" fmla="*/ 2234976 w 2254431"/>
                  <a:gd name="connsiteY5-218" fmla="*/ 737448 h 1867634"/>
                  <a:gd name="connsiteX6-219" fmla="*/ 2234976 w 2254431"/>
                  <a:gd name="connsiteY6-220" fmla="*/ 710150 h 1867634"/>
                  <a:gd name="connsiteX7-221" fmla="*/ 0 w 2254431"/>
                  <a:gd name="connsiteY7-222" fmla="*/ 933818 h 1867634"/>
                  <a:gd name="connsiteX8-223" fmla="*/ 273507 w 2254431"/>
                  <a:gd name="connsiteY8-224" fmla="*/ 1594126 h 1867634"/>
                  <a:gd name="connsiteX9-225" fmla="*/ 1594123 w 2254431"/>
                  <a:gd name="connsiteY9-226" fmla="*/ 1594126 h 1867634"/>
                  <a:gd name="connsiteX10-227" fmla="*/ 1818102 w 2254431"/>
                  <a:gd name="connsiteY10-228" fmla="*/ 1370146 h 1867634"/>
                  <a:gd name="connsiteX11-229" fmla="*/ 2067929 w 2254431"/>
                  <a:gd name="connsiteY11-230" fmla="*/ 1370150 h 1867634"/>
                  <a:gd name="connsiteX12-231" fmla="*/ 2249729 w 2254431"/>
                  <a:gd name="connsiteY12-232" fmla="*/ 1188348 h 1867634"/>
                  <a:gd name="connsiteX13-233" fmla="*/ 2249729 w 2254431"/>
                  <a:gd name="connsiteY13-234" fmla="*/ 938520 h 1867634"/>
                  <a:gd name="connsiteX14-235" fmla="*/ 2254431 w 2254431"/>
                  <a:gd name="connsiteY14-236" fmla="*/ 933818 h 1867634"/>
                  <a:gd name="connsiteX15-237" fmla="*/ 2249729 w 2254431"/>
                  <a:gd name="connsiteY15-238" fmla="*/ 929116 h 1867634"/>
                  <a:gd name="connsiteX16-239" fmla="*/ 2249729 w 2254431"/>
                  <a:gd name="connsiteY16-240" fmla="*/ 679292 h 1867634"/>
                  <a:gd name="connsiteX17-241" fmla="*/ 2067926 w 2254431"/>
                  <a:gd name="connsiteY17-242" fmla="*/ 497490 h 1867634"/>
                  <a:gd name="connsiteX18-243" fmla="*/ 1818099 w 2254431"/>
                  <a:gd name="connsiteY18-244" fmla="*/ 497490 h 1867634"/>
                  <a:gd name="connsiteX19-245" fmla="*/ 1594123 w 2254431"/>
                  <a:gd name="connsiteY19-246" fmla="*/ 273510 h 1867634"/>
                  <a:gd name="connsiteX20-247" fmla="*/ 273507 w 2254431"/>
                  <a:gd name="connsiteY20-248" fmla="*/ 273510 h 1867634"/>
                  <a:gd name="connsiteX21-249" fmla="*/ 0 w 2254431"/>
                  <a:gd name="connsiteY21-250" fmla="*/ 933818 h 1867634"/>
                  <a:gd name="connsiteX0-251" fmla="*/ 2234976 w 2254431"/>
                  <a:gd name="connsiteY0-252" fmla="*/ 710150 h 1867634"/>
                  <a:gd name="connsiteX1-253" fmla="*/ 2240336 w 2254431"/>
                  <a:gd name="connsiteY1-254" fmla="*/ 727150 h 1867634"/>
                  <a:gd name="connsiteX2-255" fmla="*/ 2234976 w 2254431"/>
                  <a:gd name="connsiteY2-256" fmla="*/ 737448 h 1867634"/>
                  <a:gd name="connsiteX3-257" fmla="*/ 2234976 w 2254431"/>
                  <a:gd name="connsiteY3-258" fmla="*/ 710150 h 1867634"/>
                  <a:gd name="connsiteX4-259" fmla="*/ 0 w 2254431"/>
                  <a:gd name="connsiteY4-260" fmla="*/ 933818 h 1867634"/>
                  <a:gd name="connsiteX5-261" fmla="*/ 273507 w 2254431"/>
                  <a:gd name="connsiteY5-262" fmla="*/ 1594126 h 1867634"/>
                  <a:gd name="connsiteX6-263" fmla="*/ 1594123 w 2254431"/>
                  <a:gd name="connsiteY6-264" fmla="*/ 1594126 h 1867634"/>
                  <a:gd name="connsiteX7-265" fmla="*/ 1818102 w 2254431"/>
                  <a:gd name="connsiteY7-266" fmla="*/ 1370146 h 1867634"/>
                  <a:gd name="connsiteX8-267" fmla="*/ 2067929 w 2254431"/>
                  <a:gd name="connsiteY8-268" fmla="*/ 1370150 h 1867634"/>
                  <a:gd name="connsiteX9-269" fmla="*/ 2249729 w 2254431"/>
                  <a:gd name="connsiteY9-270" fmla="*/ 1188348 h 1867634"/>
                  <a:gd name="connsiteX10-271" fmla="*/ 2249729 w 2254431"/>
                  <a:gd name="connsiteY10-272" fmla="*/ 938520 h 1867634"/>
                  <a:gd name="connsiteX11-273" fmla="*/ 2254431 w 2254431"/>
                  <a:gd name="connsiteY11-274" fmla="*/ 933818 h 1867634"/>
                  <a:gd name="connsiteX12-275" fmla="*/ 2249729 w 2254431"/>
                  <a:gd name="connsiteY12-276" fmla="*/ 929116 h 1867634"/>
                  <a:gd name="connsiteX13-277" fmla="*/ 2249729 w 2254431"/>
                  <a:gd name="connsiteY13-278" fmla="*/ 679292 h 1867634"/>
                  <a:gd name="connsiteX14-279" fmla="*/ 2067926 w 2254431"/>
                  <a:gd name="connsiteY14-280" fmla="*/ 497490 h 1867634"/>
                  <a:gd name="connsiteX15-281" fmla="*/ 1818099 w 2254431"/>
                  <a:gd name="connsiteY15-282" fmla="*/ 497490 h 1867634"/>
                  <a:gd name="connsiteX16-283" fmla="*/ 1594123 w 2254431"/>
                  <a:gd name="connsiteY16-284" fmla="*/ 273510 h 1867634"/>
                  <a:gd name="connsiteX17-285" fmla="*/ 273507 w 2254431"/>
                  <a:gd name="connsiteY17-286" fmla="*/ 273510 h 1867634"/>
                  <a:gd name="connsiteX18-287" fmla="*/ 0 w 2254431"/>
                  <a:gd name="connsiteY18-288" fmla="*/ 933818 h 1867634"/>
                  <a:gd name="connsiteX0-289" fmla="*/ 2234976 w 2254431"/>
                  <a:gd name="connsiteY0-290" fmla="*/ 737448 h 1867634"/>
                  <a:gd name="connsiteX1-291" fmla="*/ 2240336 w 2254431"/>
                  <a:gd name="connsiteY1-292" fmla="*/ 727150 h 1867634"/>
                  <a:gd name="connsiteX2-293" fmla="*/ 2234976 w 2254431"/>
                  <a:gd name="connsiteY2-294" fmla="*/ 737448 h 1867634"/>
                  <a:gd name="connsiteX3-295" fmla="*/ 0 w 2254431"/>
                  <a:gd name="connsiteY3-296" fmla="*/ 933818 h 1867634"/>
                  <a:gd name="connsiteX4-297" fmla="*/ 273507 w 2254431"/>
                  <a:gd name="connsiteY4-298" fmla="*/ 1594126 h 1867634"/>
                  <a:gd name="connsiteX5-299" fmla="*/ 1594123 w 2254431"/>
                  <a:gd name="connsiteY5-300" fmla="*/ 1594126 h 1867634"/>
                  <a:gd name="connsiteX6-301" fmla="*/ 1818102 w 2254431"/>
                  <a:gd name="connsiteY6-302" fmla="*/ 1370146 h 1867634"/>
                  <a:gd name="connsiteX7-303" fmla="*/ 2067929 w 2254431"/>
                  <a:gd name="connsiteY7-304" fmla="*/ 1370150 h 1867634"/>
                  <a:gd name="connsiteX8-305" fmla="*/ 2249729 w 2254431"/>
                  <a:gd name="connsiteY8-306" fmla="*/ 1188348 h 1867634"/>
                  <a:gd name="connsiteX9-307" fmla="*/ 2249729 w 2254431"/>
                  <a:gd name="connsiteY9-308" fmla="*/ 938520 h 1867634"/>
                  <a:gd name="connsiteX10-309" fmla="*/ 2254431 w 2254431"/>
                  <a:gd name="connsiteY10-310" fmla="*/ 933818 h 1867634"/>
                  <a:gd name="connsiteX11-311" fmla="*/ 2249729 w 2254431"/>
                  <a:gd name="connsiteY11-312" fmla="*/ 929116 h 1867634"/>
                  <a:gd name="connsiteX12-313" fmla="*/ 2249729 w 2254431"/>
                  <a:gd name="connsiteY12-314" fmla="*/ 679292 h 1867634"/>
                  <a:gd name="connsiteX13-315" fmla="*/ 2067926 w 2254431"/>
                  <a:gd name="connsiteY13-316" fmla="*/ 497490 h 1867634"/>
                  <a:gd name="connsiteX14-317" fmla="*/ 1818099 w 2254431"/>
                  <a:gd name="connsiteY14-318" fmla="*/ 497490 h 1867634"/>
                  <a:gd name="connsiteX15-319" fmla="*/ 1594123 w 2254431"/>
                  <a:gd name="connsiteY15-320" fmla="*/ 273510 h 1867634"/>
                  <a:gd name="connsiteX16-321" fmla="*/ 273507 w 2254431"/>
                  <a:gd name="connsiteY16-322" fmla="*/ 273510 h 1867634"/>
                  <a:gd name="connsiteX17-323" fmla="*/ 0 w 2254431"/>
                  <a:gd name="connsiteY17-324" fmla="*/ 933818 h 1867634"/>
                  <a:gd name="connsiteX0-325" fmla="*/ 0 w 2254431"/>
                  <a:gd name="connsiteY0-326" fmla="*/ 933818 h 1867634"/>
                  <a:gd name="connsiteX1-327" fmla="*/ 273507 w 2254431"/>
                  <a:gd name="connsiteY1-328" fmla="*/ 1594126 h 1867634"/>
                  <a:gd name="connsiteX2-329" fmla="*/ 1594123 w 2254431"/>
                  <a:gd name="connsiteY2-330" fmla="*/ 1594126 h 1867634"/>
                  <a:gd name="connsiteX3-331" fmla="*/ 1818102 w 2254431"/>
                  <a:gd name="connsiteY3-332" fmla="*/ 1370146 h 1867634"/>
                  <a:gd name="connsiteX4-333" fmla="*/ 2067929 w 2254431"/>
                  <a:gd name="connsiteY4-334" fmla="*/ 1370150 h 1867634"/>
                  <a:gd name="connsiteX5-335" fmla="*/ 2249729 w 2254431"/>
                  <a:gd name="connsiteY5-336" fmla="*/ 1188348 h 1867634"/>
                  <a:gd name="connsiteX6-337" fmla="*/ 2249729 w 2254431"/>
                  <a:gd name="connsiteY6-338" fmla="*/ 938520 h 1867634"/>
                  <a:gd name="connsiteX7-339" fmla="*/ 2254431 w 2254431"/>
                  <a:gd name="connsiteY7-340" fmla="*/ 933818 h 1867634"/>
                  <a:gd name="connsiteX8-341" fmla="*/ 2249729 w 2254431"/>
                  <a:gd name="connsiteY8-342" fmla="*/ 929116 h 1867634"/>
                  <a:gd name="connsiteX9-343" fmla="*/ 2249729 w 2254431"/>
                  <a:gd name="connsiteY9-344" fmla="*/ 679292 h 1867634"/>
                  <a:gd name="connsiteX10-345" fmla="*/ 2067926 w 2254431"/>
                  <a:gd name="connsiteY10-346" fmla="*/ 497490 h 1867634"/>
                  <a:gd name="connsiteX11-347" fmla="*/ 1818099 w 2254431"/>
                  <a:gd name="connsiteY11-348" fmla="*/ 497490 h 1867634"/>
                  <a:gd name="connsiteX12-349" fmla="*/ 1594123 w 2254431"/>
                  <a:gd name="connsiteY12-350" fmla="*/ 273510 h 1867634"/>
                  <a:gd name="connsiteX13-351" fmla="*/ 273507 w 2254431"/>
                  <a:gd name="connsiteY13-352" fmla="*/ 273510 h 1867634"/>
                  <a:gd name="connsiteX14-353" fmla="*/ 0 w 2254431"/>
                  <a:gd name="connsiteY14-354" fmla="*/ 933818 h 1867634"/>
                  <a:gd name="connsiteX0-355" fmla="*/ 0 w 2249729"/>
                  <a:gd name="connsiteY0-356" fmla="*/ 933818 h 1867634"/>
                  <a:gd name="connsiteX1-357" fmla="*/ 273507 w 2249729"/>
                  <a:gd name="connsiteY1-358" fmla="*/ 1594126 h 1867634"/>
                  <a:gd name="connsiteX2-359" fmla="*/ 1594123 w 2249729"/>
                  <a:gd name="connsiteY2-360" fmla="*/ 1594126 h 1867634"/>
                  <a:gd name="connsiteX3-361" fmla="*/ 1818102 w 2249729"/>
                  <a:gd name="connsiteY3-362" fmla="*/ 1370146 h 1867634"/>
                  <a:gd name="connsiteX4-363" fmla="*/ 2067929 w 2249729"/>
                  <a:gd name="connsiteY4-364" fmla="*/ 1370150 h 1867634"/>
                  <a:gd name="connsiteX5-365" fmla="*/ 2249729 w 2249729"/>
                  <a:gd name="connsiteY5-366" fmla="*/ 1188348 h 1867634"/>
                  <a:gd name="connsiteX6-367" fmla="*/ 2249729 w 2249729"/>
                  <a:gd name="connsiteY6-368" fmla="*/ 938520 h 1867634"/>
                  <a:gd name="connsiteX7-369" fmla="*/ 2249729 w 2249729"/>
                  <a:gd name="connsiteY7-370" fmla="*/ 929116 h 1867634"/>
                  <a:gd name="connsiteX8-371" fmla="*/ 2249729 w 2249729"/>
                  <a:gd name="connsiteY8-372" fmla="*/ 679292 h 1867634"/>
                  <a:gd name="connsiteX9-373" fmla="*/ 2067926 w 2249729"/>
                  <a:gd name="connsiteY9-374" fmla="*/ 497490 h 1867634"/>
                  <a:gd name="connsiteX10-375" fmla="*/ 1818099 w 2249729"/>
                  <a:gd name="connsiteY10-376" fmla="*/ 497490 h 1867634"/>
                  <a:gd name="connsiteX11-377" fmla="*/ 1594123 w 2249729"/>
                  <a:gd name="connsiteY11-378" fmla="*/ 273510 h 1867634"/>
                  <a:gd name="connsiteX12-379" fmla="*/ 273507 w 2249729"/>
                  <a:gd name="connsiteY12-380" fmla="*/ 273510 h 1867634"/>
                  <a:gd name="connsiteX13-381" fmla="*/ 0 w 2249729"/>
                  <a:gd name="connsiteY13-382" fmla="*/ 933818 h 1867634"/>
                  <a:gd name="connsiteX0-383" fmla="*/ 0 w 2249729"/>
                  <a:gd name="connsiteY0-384" fmla="*/ 933818 h 1867634"/>
                  <a:gd name="connsiteX1-385" fmla="*/ 273507 w 2249729"/>
                  <a:gd name="connsiteY1-386" fmla="*/ 1594126 h 1867634"/>
                  <a:gd name="connsiteX2-387" fmla="*/ 1594123 w 2249729"/>
                  <a:gd name="connsiteY2-388" fmla="*/ 1594126 h 1867634"/>
                  <a:gd name="connsiteX3-389" fmla="*/ 1818102 w 2249729"/>
                  <a:gd name="connsiteY3-390" fmla="*/ 1370146 h 1867634"/>
                  <a:gd name="connsiteX4-391" fmla="*/ 2067929 w 2249729"/>
                  <a:gd name="connsiteY4-392" fmla="*/ 1370150 h 1867634"/>
                  <a:gd name="connsiteX5-393" fmla="*/ 2249729 w 2249729"/>
                  <a:gd name="connsiteY5-394" fmla="*/ 1188348 h 1867634"/>
                  <a:gd name="connsiteX6-395" fmla="*/ 2249729 w 2249729"/>
                  <a:gd name="connsiteY6-396" fmla="*/ 929116 h 1867634"/>
                  <a:gd name="connsiteX7-397" fmla="*/ 2249729 w 2249729"/>
                  <a:gd name="connsiteY7-398" fmla="*/ 679292 h 1867634"/>
                  <a:gd name="connsiteX8-399" fmla="*/ 2067926 w 2249729"/>
                  <a:gd name="connsiteY8-400" fmla="*/ 497490 h 1867634"/>
                  <a:gd name="connsiteX9-401" fmla="*/ 1818099 w 2249729"/>
                  <a:gd name="connsiteY9-402" fmla="*/ 497490 h 1867634"/>
                  <a:gd name="connsiteX10-403" fmla="*/ 1594123 w 2249729"/>
                  <a:gd name="connsiteY10-404" fmla="*/ 273510 h 1867634"/>
                  <a:gd name="connsiteX11-405" fmla="*/ 273507 w 2249729"/>
                  <a:gd name="connsiteY11-406" fmla="*/ 273510 h 1867634"/>
                  <a:gd name="connsiteX12-407" fmla="*/ 0 w 2249729"/>
                  <a:gd name="connsiteY12-408" fmla="*/ 933818 h 1867634"/>
                  <a:gd name="connsiteX0-409" fmla="*/ 0 w 2249729"/>
                  <a:gd name="connsiteY0-410" fmla="*/ 933818 h 1867634"/>
                  <a:gd name="connsiteX1-411" fmla="*/ 273507 w 2249729"/>
                  <a:gd name="connsiteY1-412" fmla="*/ 1594126 h 1867634"/>
                  <a:gd name="connsiteX2-413" fmla="*/ 1594123 w 2249729"/>
                  <a:gd name="connsiteY2-414" fmla="*/ 1594126 h 1867634"/>
                  <a:gd name="connsiteX3-415" fmla="*/ 1818102 w 2249729"/>
                  <a:gd name="connsiteY3-416" fmla="*/ 1370146 h 1867634"/>
                  <a:gd name="connsiteX4-417" fmla="*/ 2067929 w 2249729"/>
                  <a:gd name="connsiteY4-418" fmla="*/ 1370150 h 1867634"/>
                  <a:gd name="connsiteX5-419" fmla="*/ 2249729 w 2249729"/>
                  <a:gd name="connsiteY5-420" fmla="*/ 1188348 h 1867634"/>
                  <a:gd name="connsiteX6-421" fmla="*/ 2249729 w 2249729"/>
                  <a:gd name="connsiteY6-422" fmla="*/ 679292 h 1867634"/>
                  <a:gd name="connsiteX7-423" fmla="*/ 2067926 w 2249729"/>
                  <a:gd name="connsiteY7-424" fmla="*/ 497490 h 1867634"/>
                  <a:gd name="connsiteX8-425" fmla="*/ 1818099 w 2249729"/>
                  <a:gd name="connsiteY8-426" fmla="*/ 497490 h 1867634"/>
                  <a:gd name="connsiteX9-427" fmla="*/ 1594123 w 2249729"/>
                  <a:gd name="connsiteY9-428" fmla="*/ 273510 h 1867634"/>
                  <a:gd name="connsiteX10-429" fmla="*/ 273507 w 2249729"/>
                  <a:gd name="connsiteY10-430" fmla="*/ 273510 h 1867634"/>
                  <a:gd name="connsiteX11-431" fmla="*/ 0 w 2249729"/>
                  <a:gd name="connsiteY11-432" fmla="*/ 933818 h 18676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/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13780DB3-B94B-4C09-B11F-1025DFBCE918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4D86A1B-0706-45E2-9BF3-617391E212D1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89EDBEC7-D07D-4D2F-9E48-89AAC6D10107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AA7ECC56-2ABB-474D-A37E-628116A58118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9293F6F9-ADBE-43D6-ABDC-3A0726EB4E89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34F34B-847E-4C47-AA62-B429DE622C17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BD9D3118-5EE6-4AAA-BAE4-53B28B45FC8E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379DB77-257D-46E1-BEB3-0125EFA5C44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6E75280D-D33A-4195-971E-8124C3C19AED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78E0B6DE-A8E5-466E-AB40-1F4303B61CBC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9" Type="http://schemas.openxmlformats.org/officeDocument/2006/relationships/theme" Target="../theme/theme4.xml"/><Relationship Id="rId18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9" Type="http://schemas.openxmlformats.org/officeDocument/2006/relationships/theme" Target="../theme/theme5.xml"/><Relationship Id="rId18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E9B32-C8A8-467A-B1A6-F2DA2333B5C2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D4245-C061-46AB-AE56-5C1BA65B0DBE}" type="slidenum">
              <a:rPr lang="en-US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E9B32-C8A8-467A-B1A6-F2DA2333B5C2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D4245-C061-46AB-AE56-5C1BA65B0DBE}" type="slidenum">
              <a:rPr lang="en-US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E9B32-C8A8-467A-B1A6-F2DA2333B5C2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D4245-C061-46AB-AE56-5C1BA65B0DBE}" type="slidenum">
              <a:rPr lang="en-US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9.png"/><Relationship Id="rId1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4.jpeg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>
            <a:fillRect/>
          </a:stretch>
        </p:blipFill>
        <p:spPr>
          <a:xfrm>
            <a:off x="1762125" y="575111"/>
            <a:ext cx="10429727" cy="6535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645" y="4915892"/>
            <a:ext cx="5216237" cy="147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smtClean="0">
                <a:solidFill>
                  <a:srgbClr val="002060"/>
                </a:solidFill>
                <a:cs typeface="Arial" panose="020B0604020202020204" pitchFamily="34" charset="0"/>
              </a:rPr>
              <a:t>Pengembangan   Perguruan Tinggi Menuju Mutu Yang Berkelanjutan</a:t>
            </a:r>
            <a:endParaRPr lang="en-US" altLang="ko-KR" sz="3000" b="1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5" y="13792"/>
            <a:ext cx="1039091" cy="954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138" y="119854"/>
            <a:ext cx="688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dirty="0" err="1" smtClean="0">
                <a:solidFill>
                  <a:schemeClr val="bg1"/>
                </a:solidFill>
              </a:rPr>
              <a:t>Kementerian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</a:rPr>
              <a:t>Riset</a:t>
            </a:r>
            <a:r>
              <a:rPr lang="en-ID" sz="2000" dirty="0" smtClean="0">
                <a:solidFill>
                  <a:schemeClr val="bg1"/>
                </a:solidFill>
              </a:rPr>
              <a:t>, </a:t>
            </a:r>
            <a:r>
              <a:rPr lang="en-ID" sz="2000" dirty="0" err="1" smtClean="0">
                <a:solidFill>
                  <a:schemeClr val="bg1"/>
                </a:solidFill>
              </a:rPr>
              <a:t>Teknologi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</a:rPr>
              <a:t>dan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</a:rPr>
              <a:t>Pendidikan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</a:rPr>
              <a:t>Tinggi</a:t>
            </a:r>
            <a:endParaRPr lang="en-ID" sz="2000" dirty="0" smtClean="0">
              <a:solidFill>
                <a:schemeClr val="bg1"/>
              </a:solidFill>
            </a:endParaRPr>
          </a:p>
          <a:p>
            <a:r>
              <a:rPr lang="en-ID" sz="2000" dirty="0" err="1" smtClean="0">
                <a:solidFill>
                  <a:schemeClr val="bg1"/>
                </a:solidFill>
              </a:rPr>
              <a:t>Lembaga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</a:rPr>
              <a:t>Layanan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</a:rPr>
              <a:t>Pendidikan</a:t>
            </a:r>
            <a:r>
              <a:rPr lang="en-ID" sz="2000" dirty="0" smtClean="0">
                <a:solidFill>
                  <a:schemeClr val="bg1"/>
                </a:solidFill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</a:rPr>
              <a:t>Tinggi</a:t>
            </a:r>
            <a:r>
              <a:rPr lang="en-ID" sz="2000" dirty="0" smtClean="0">
                <a:solidFill>
                  <a:schemeClr val="bg1"/>
                </a:solidFill>
              </a:rPr>
              <a:t> (LLDIKTI) Wilayah X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1073" y="6151752"/>
            <a:ext cx="52197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Batam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, 20 September 2019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3255"/>
            <a:ext cx="10515600" cy="86715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43255"/>
            <a:ext cx="10515600" cy="867410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65404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515"/>
              </a:spcBef>
            </a:pPr>
            <a:r>
              <a:rPr b="1" spc="-35" dirty="0">
                <a:latin typeface="Calibri" panose="020F0502020204030204"/>
                <a:cs typeface="Calibri" panose="020F0502020204030204"/>
              </a:rPr>
              <a:t>AKREDITASI </a:t>
            </a:r>
            <a:r>
              <a:rPr b="1" spc="-25" dirty="0">
                <a:latin typeface="Calibri" panose="020F0502020204030204"/>
                <a:cs typeface="Calibri" panose="020F0502020204030204"/>
              </a:rPr>
              <a:t>PERGURUAN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TINGGI</a:t>
            </a:r>
            <a:r>
              <a:rPr b="1" spc="100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(2016-2018)</a:t>
            </a:r>
            <a:endParaRPr b="1" spc="-5" dirty="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1634" y="1266825"/>
          <a:ext cx="11641446" cy="5539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/>
                <a:gridCol w="929004"/>
                <a:gridCol w="929005"/>
                <a:gridCol w="601979"/>
                <a:gridCol w="582929"/>
                <a:gridCol w="582929"/>
                <a:gridCol w="621029"/>
                <a:gridCol w="621029"/>
                <a:gridCol w="612140"/>
                <a:gridCol w="612140"/>
                <a:gridCol w="624204"/>
                <a:gridCol w="624840"/>
                <a:gridCol w="626109"/>
                <a:gridCol w="626745"/>
                <a:gridCol w="762634"/>
                <a:gridCol w="725170"/>
              </a:tblGrid>
              <a:tr h="4089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49555" marR="240665" indent="190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Peringkat  A</a:t>
                      </a:r>
                      <a:r>
                        <a:rPr sz="2000" spc="10" dirty="0">
                          <a:latin typeface="Times New Roman" panose="02020603050405020304"/>
                          <a:cs typeface="Times New Roman" panose="02020603050405020304"/>
                        </a:rPr>
                        <a:t>k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re</a:t>
                      </a: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d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asi  Pe</a:t>
                      </a:r>
                      <a:r>
                        <a:rPr sz="2000" spc="-35" dirty="0"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2000" spc="10" dirty="0">
                          <a:latin typeface="Times New Roman" panose="02020603050405020304"/>
                          <a:cs typeface="Times New Roman" panose="02020603050405020304"/>
                        </a:rPr>
                        <a:t>u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ruan  </a:t>
                      </a:r>
                      <a:r>
                        <a:rPr sz="2000" spc="-15" dirty="0">
                          <a:latin typeface="Times New Roman" panose="02020603050405020304"/>
                          <a:cs typeface="Times New Roman" panose="02020603050405020304"/>
                        </a:rPr>
                        <a:t>Tinggi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562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Times New Roman" panose="02020603050405020304"/>
                          <a:cs typeface="Times New Roman" panose="02020603050405020304"/>
                        </a:rPr>
                        <a:t>Sumbar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>
                          <a:latin typeface="Times New Roman" panose="02020603050405020304"/>
                          <a:cs typeface="Times New Roman" panose="02020603050405020304"/>
                        </a:rPr>
                        <a:t>Riau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Times New Roman" panose="02020603050405020304"/>
                          <a:cs typeface="Times New Roman" panose="02020603050405020304"/>
                        </a:rPr>
                        <a:t>Jambi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Times New Roman" panose="02020603050405020304"/>
                          <a:cs typeface="Times New Roman" panose="02020603050405020304"/>
                        </a:rPr>
                        <a:t>Kepri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Times New Roman" panose="02020603050405020304"/>
                          <a:cs typeface="Times New Roman" panose="02020603050405020304"/>
                        </a:rPr>
                        <a:t>Jumlah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52450">
                <a:tc vMerge="1"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4866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T a h u</a:t>
                      </a:r>
                      <a:r>
                        <a:rPr sz="2000" spc="4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T a h u</a:t>
                      </a:r>
                      <a:r>
                        <a:rPr sz="2000" spc="4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T a h u</a:t>
                      </a:r>
                      <a:r>
                        <a:rPr sz="2000" spc="40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T a h u</a:t>
                      </a:r>
                      <a:r>
                        <a:rPr sz="2000" spc="40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T a h u</a:t>
                      </a:r>
                      <a:r>
                        <a:rPr sz="2000" spc="409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095375">
                <a:tc vMerge="1"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2016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4033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2016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308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556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556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2016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4605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4541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2016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5240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5240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5303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2016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5367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161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0320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1355">
                <a:tc>
                  <a:txBody>
                    <a:bodyPr/>
                    <a:lstStyle/>
                    <a:p>
                      <a:pPr marL="188595" marR="182245" indent="1035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Peringkat  </a:t>
                      </a: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Unggul</a:t>
                      </a:r>
                      <a:r>
                        <a:rPr sz="2000" spc="-1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(A)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2985">
                <a:tc>
                  <a:txBody>
                    <a:bodyPr/>
                    <a:lstStyle/>
                    <a:p>
                      <a:pPr marL="190500" marR="182245" indent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Peringkat 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Baik</a:t>
                      </a:r>
                      <a:r>
                        <a:rPr sz="2000" spc="-8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Sekali  (B)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25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14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16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28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52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81354"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Peringkat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 panose="02020603050405020304"/>
                          <a:cs typeface="Times New Roman" panose="02020603050405020304"/>
                        </a:rPr>
                        <a:t>Baik</a:t>
                      </a:r>
                      <a:r>
                        <a:rPr sz="20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5" dirty="0">
                          <a:latin typeface="Times New Roman" panose="02020603050405020304"/>
                          <a:cs typeface="Times New Roman" panose="02020603050405020304"/>
                        </a:rPr>
                        <a:t>(C)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19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37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31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43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56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5" dirty="0">
                          <a:latin typeface="Times New Roman" panose="02020603050405020304"/>
                          <a:cs typeface="Times New Roman" panose="02020603050405020304"/>
                        </a:rPr>
                        <a:t>96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389890" indent="-15240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Dalam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5420" marR="179070" indent="2038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proses  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ak</a:t>
                      </a:r>
                      <a:r>
                        <a:rPr sz="24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edi</a:t>
                      </a:r>
                      <a:r>
                        <a:rPr sz="24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asi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82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68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51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51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32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25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14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24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16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187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166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98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491" y="76200"/>
            <a:ext cx="10515600" cy="13258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8491" y="76200"/>
            <a:ext cx="10515600" cy="1325880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175" algn="ctr">
              <a:lnSpc>
                <a:spcPts val="5130"/>
              </a:lnSpc>
              <a:spcBef>
                <a:spcPts val="305"/>
              </a:spcBef>
            </a:pPr>
            <a:r>
              <a:rPr sz="44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Dosen </a:t>
            </a:r>
            <a:r>
              <a:rPr sz="4400" spc="-1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Berdasarkan </a:t>
            </a:r>
            <a:r>
              <a:rPr sz="44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Jenjang</a:t>
            </a:r>
            <a:r>
              <a:rPr sz="4400" spc="-1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Pendidikan</a:t>
            </a:r>
            <a:endParaRPr sz="44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3690"/>
              </a:lnSpc>
            </a:pPr>
            <a:r>
              <a:rPr sz="3200" b="1" spc="-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(2016-2018)</a:t>
            </a:r>
            <a:endParaRPr sz="3200" b="1" spc="-5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8344" y="5053584"/>
            <a:ext cx="820419" cy="495300"/>
          </a:xfrm>
          <a:custGeom>
            <a:avLst/>
            <a:gdLst/>
            <a:ahLst/>
            <a:cxnLst/>
            <a:rect l="l" t="t" r="r" b="b"/>
            <a:pathLst>
              <a:path w="820419" h="495300">
                <a:moveTo>
                  <a:pt x="819912" y="0"/>
                </a:moveTo>
                <a:lnTo>
                  <a:pt x="0" y="0"/>
                </a:lnTo>
                <a:lnTo>
                  <a:pt x="0" y="495300"/>
                </a:lnTo>
                <a:lnTo>
                  <a:pt x="819912" y="495300"/>
                </a:lnTo>
                <a:lnTo>
                  <a:pt x="8199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17947" y="5227320"/>
            <a:ext cx="818515" cy="321945"/>
          </a:xfrm>
          <a:custGeom>
            <a:avLst/>
            <a:gdLst/>
            <a:ahLst/>
            <a:cxnLst/>
            <a:rect l="l" t="t" r="r" b="b"/>
            <a:pathLst>
              <a:path w="818514" h="321945">
                <a:moveTo>
                  <a:pt x="818388" y="0"/>
                </a:moveTo>
                <a:lnTo>
                  <a:pt x="0" y="0"/>
                </a:lnTo>
                <a:lnTo>
                  <a:pt x="0" y="321563"/>
                </a:lnTo>
                <a:lnTo>
                  <a:pt x="818388" y="321563"/>
                </a:lnTo>
                <a:lnTo>
                  <a:pt x="81838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6028" y="5394959"/>
            <a:ext cx="820419" cy="154305"/>
          </a:xfrm>
          <a:custGeom>
            <a:avLst/>
            <a:gdLst/>
            <a:ahLst/>
            <a:cxnLst/>
            <a:rect l="l" t="t" r="r" b="b"/>
            <a:pathLst>
              <a:path w="820420" h="154304">
                <a:moveTo>
                  <a:pt x="819912" y="0"/>
                </a:moveTo>
                <a:lnTo>
                  <a:pt x="0" y="0"/>
                </a:lnTo>
                <a:lnTo>
                  <a:pt x="0" y="153923"/>
                </a:lnTo>
                <a:lnTo>
                  <a:pt x="819912" y="153923"/>
                </a:lnTo>
                <a:lnTo>
                  <a:pt x="8199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8255" y="3134867"/>
            <a:ext cx="820419" cy="2414270"/>
          </a:xfrm>
          <a:custGeom>
            <a:avLst/>
            <a:gdLst/>
            <a:ahLst/>
            <a:cxnLst/>
            <a:rect l="l" t="t" r="r" b="b"/>
            <a:pathLst>
              <a:path w="820419" h="2414270">
                <a:moveTo>
                  <a:pt x="819912" y="0"/>
                </a:moveTo>
                <a:lnTo>
                  <a:pt x="0" y="0"/>
                </a:lnTo>
                <a:lnTo>
                  <a:pt x="0" y="2414016"/>
                </a:lnTo>
                <a:lnTo>
                  <a:pt x="819912" y="2414016"/>
                </a:lnTo>
                <a:lnTo>
                  <a:pt x="81991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36335" y="2880360"/>
            <a:ext cx="820419" cy="2668905"/>
          </a:xfrm>
          <a:custGeom>
            <a:avLst/>
            <a:gdLst/>
            <a:ahLst/>
            <a:cxnLst/>
            <a:rect l="l" t="t" r="r" b="b"/>
            <a:pathLst>
              <a:path w="820420" h="2668904">
                <a:moveTo>
                  <a:pt x="819912" y="0"/>
                </a:moveTo>
                <a:lnTo>
                  <a:pt x="0" y="0"/>
                </a:lnTo>
                <a:lnTo>
                  <a:pt x="0" y="2668524"/>
                </a:lnTo>
                <a:lnTo>
                  <a:pt x="819912" y="2668524"/>
                </a:lnTo>
                <a:lnTo>
                  <a:pt x="81991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25940" y="2679192"/>
            <a:ext cx="820419" cy="2870200"/>
          </a:xfrm>
          <a:custGeom>
            <a:avLst/>
            <a:gdLst/>
            <a:ahLst/>
            <a:cxnLst/>
            <a:rect l="l" t="t" r="r" b="b"/>
            <a:pathLst>
              <a:path w="820420" h="2870200">
                <a:moveTo>
                  <a:pt x="819911" y="0"/>
                </a:moveTo>
                <a:lnTo>
                  <a:pt x="0" y="0"/>
                </a:lnTo>
                <a:lnTo>
                  <a:pt x="0" y="2869692"/>
                </a:lnTo>
                <a:lnTo>
                  <a:pt x="819911" y="2869692"/>
                </a:lnTo>
                <a:lnTo>
                  <a:pt x="81991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68167" y="5402579"/>
            <a:ext cx="820419" cy="146685"/>
          </a:xfrm>
          <a:custGeom>
            <a:avLst/>
            <a:gdLst/>
            <a:ahLst/>
            <a:cxnLst/>
            <a:rect l="l" t="t" r="r" b="b"/>
            <a:pathLst>
              <a:path w="820420" h="146685">
                <a:moveTo>
                  <a:pt x="819911" y="0"/>
                </a:moveTo>
                <a:lnTo>
                  <a:pt x="0" y="0"/>
                </a:lnTo>
                <a:lnTo>
                  <a:pt x="0" y="146304"/>
                </a:lnTo>
                <a:lnTo>
                  <a:pt x="819911" y="146304"/>
                </a:lnTo>
                <a:lnTo>
                  <a:pt x="81991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56247" y="5381244"/>
            <a:ext cx="820419" cy="167640"/>
          </a:xfrm>
          <a:custGeom>
            <a:avLst/>
            <a:gdLst/>
            <a:ahLst/>
            <a:cxnLst/>
            <a:rect l="l" t="t" r="r" b="b"/>
            <a:pathLst>
              <a:path w="820420" h="167639">
                <a:moveTo>
                  <a:pt x="819911" y="0"/>
                </a:moveTo>
                <a:lnTo>
                  <a:pt x="0" y="0"/>
                </a:lnTo>
                <a:lnTo>
                  <a:pt x="0" y="167639"/>
                </a:lnTo>
                <a:lnTo>
                  <a:pt x="819911" y="167639"/>
                </a:lnTo>
                <a:lnTo>
                  <a:pt x="81991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45852" y="5332476"/>
            <a:ext cx="818515" cy="216535"/>
          </a:xfrm>
          <a:custGeom>
            <a:avLst/>
            <a:gdLst/>
            <a:ahLst/>
            <a:cxnLst/>
            <a:rect l="l" t="t" r="r" b="b"/>
            <a:pathLst>
              <a:path w="818515" h="216535">
                <a:moveTo>
                  <a:pt x="818388" y="0"/>
                </a:moveTo>
                <a:lnTo>
                  <a:pt x="0" y="0"/>
                </a:lnTo>
                <a:lnTo>
                  <a:pt x="0" y="216408"/>
                </a:lnTo>
                <a:lnTo>
                  <a:pt x="818388" y="216408"/>
                </a:lnTo>
                <a:lnTo>
                  <a:pt x="81838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172" y="5548884"/>
            <a:ext cx="11066145" cy="0"/>
          </a:xfrm>
          <a:custGeom>
            <a:avLst/>
            <a:gdLst/>
            <a:ahLst/>
            <a:cxnLst/>
            <a:rect l="l" t="t" r="r" b="b"/>
            <a:pathLst>
              <a:path w="11066145">
                <a:moveTo>
                  <a:pt x="0" y="0"/>
                </a:moveTo>
                <a:lnTo>
                  <a:pt x="1106576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57478" y="4392929"/>
            <a:ext cx="848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1427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3795" y="4515434"/>
            <a:ext cx="642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927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81770" y="4569333"/>
            <a:ext cx="642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444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3777" y="2550413"/>
            <a:ext cx="848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6948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2746" y="2294889"/>
            <a:ext cx="848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7683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11716" y="2094357"/>
            <a:ext cx="848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8260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98952" y="4639817"/>
            <a:ext cx="642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424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2271" y="4542535"/>
            <a:ext cx="642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485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20247" y="4519117"/>
            <a:ext cx="642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624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33777" y="5776061"/>
            <a:ext cx="8496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 panose="020F0502020204030204"/>
                <a:cs typeface="Calibri" panose="020F0502020204030204"/>
              </a:rPr>
              <a:t>2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0</a:t>
            </a:r>
            <a:r>
              <a:rPr sz="3200" dirty="0">
                <a:latin typeface="Calibri" panose="020F0502020204030204"/>
                <a:cs typeface="Calibri" panose="020F0502020204030204"/>
              </a:rPr>
              <a:t>16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2746" y="5776061"/>
            <a:ext cx="851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 panose="020F0502020204030204"/>
                <a:cs typeface="Calibri" panose="020F0502020204030204"/>
              </a:rPr>
              <a:t>2017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11969" y="5776061"/>
            <a:ext cx="8496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 panose="020F0502020204030204"/>
                <a:cs typeface="Calibri" panose="020F0502020204030204"/>
              </a:rPr>
              <a:t>2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0</a:t>
            </a:r>
            <a:r>
              <a:rPr sz="3200" dirty="0">
                <a:latin typeface="Calibri" panose="020F0502020204030204"/>
                <a:cs typeface="Calibri" panose="020F0502020204030204"/>
              </a:rPr>
              <a:t>18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65091" y="1540763"/>
            <a:ext cx="224154" cy="222885"/>
          </a:xfrm>
          <a:custGeom>
            <a:avLst/>
            <a:gdLst/>
            <a:ahLst/>
            <a:cxnLst/>
            <a:rect l="l" t="t" r="r" b="b"/>
            <a:pathLst>
              <a:path w="224154" h="222885">
                <a:moveTo>
                  <a:pt x="0" y="222503"/>
                </a:moveTo>
                <a:lnTo>
                  <a:pt x="224027" y="222503"/>
                </a:lnTo>
                <a:lnTo>
                  <a:pt x="224027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95315" y="1540763"/>
            <a:ext cx="224154" cy="222885"/>
          </a:xfrm>
          <a:custGeom>
            <a:avLst/>
            <a:gdLst/>
            <a:ahLst/>
            <a:cxnLst/>
            <a:rect l="l" t="t" r="r" b="b"/>
            <a:pathLst>
              <a:path w="224154" h="222885">
                <a:moveTo>
                  <a:pt x="0" y="222503"/>
                </a:moveTo>
                <a:lnTo>
                  <a:pt x="224027" y="222503"/>
                </a:lnTo>
                <a:lnTo>
                  <a:pt x="224027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531607" y="1540763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4" h="222885">
                <a:moveTo>
                  <a:pt x="0" y="222503"/>
                </a:moveTo>
                <a:lnTo>
                  <a:pt x="222503" y="222503"/>
                </a:lnTo>
                <a:lnTo>
                  <a:pt x="222503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483353" y="1349120"/>
            <a:ext cx="3785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2035" algn="l"/>
                <a:tab pos="3378835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S1	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S2/pr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o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fes</a:t>
            </a:r>
            <a:r>
              <a:rPr sz="3200" dirty="0">
                <a:latin typeface="Calibri" panose="020F0502020204030204"/>
                <a:cs typeface="Calibri" panose="020F0502020204030204"/>
              </a:rPr>
              <a:t>i	S3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6235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14935" algn="ctr">
              <a:lnSpc>
                <a:spcPts val="4355"/>
              </a:lnSpc>
            </a:pPr>
            <a:r>
              <a:rPr spc="-20" dirty="0">
                <a:solidFill>
                  <a:schemeClr val="tx1"/>
                </a:solidFill>
              </a:rPr>
              <a:t>Jabatan </a:t>
            </a:r>
            <a:r>
              <a:rPr spc="-5" dirty="0">
                <a:solidFill>
                  <a:schemeClr val="tx1"/>
                </a:solidFill>
              </a:rPr>
              <a:t>Fungsional</a:t>
            </a:r>
            <a:r>
              <a:rPr spc="5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(2016-2018)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448" y="5100828"/>
            <a:ext cx="9534525" cy="0"/>
          </a:xfrm>
          <a:custGeom>
            <a:avLst/>
            <a:gdLst/>
            <a:ahLst/>
            <a:cxnLst/>
            <a:rect l="l" t="t" r="r" b="b"/>
            <a:pathLst>
              <a:path w="9534525">
                <a:moveTo>
                  <a:pt x="0" y="0"/>
                </a:moveTo>
                <a:lnTo>
                  <a:pt x="95341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69423" y="4664964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41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91883" y="4664964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59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12820" y="4664964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60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9448" y="4664964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69423" y="4229100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41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91883" y="4229100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59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12820" y="4229100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60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79448" y="4229100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69423" y="3793235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41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91883" y="3793235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59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12820" y="3793235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60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79448" y="3793235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69423" y="3357371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41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02679" y="3357371"/>
            <a:ext cx="2200910" cy="0"/>
          </a:xfrm>
          <a:custGeom>
            <a:avLst/>
            <a:gdLst/>
            <a:ahLst/>
            <a:cxnLst/>
            <a:rect l="l" t="t" r="r" b="b"/>
            <a:pathLst>
              <a:path w="2200909">
                <a:moveTo>
                  <a:pt x="0" y="0"/>
                </a:moveTo>
                <a:lnTo>
                  <a:pt x="22006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25139" y="3357371"/>
            <a:ext cx="2199640" cy="0"/>
          </a:xfrm>
          <a:custGeom>
            <a:avLst/>
            <a:gdLst/>
            <a:ahLst/>
            <a:cxnLst/>
            <a:rect l="l" t="t" r="r" b="b"/>
            <a:pathLst>
              <a:path w="2199640">
                <a:moveTo>
                  <a:pt x="0" y="0"/>
                </a:moveTo>
                <a:lnTo>
                  <a:pt x="21991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79448" y="3357371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80219" y="2921507"/>
            <a:ext cx="1833880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0" y="0"/>
                </a:moveTo>
                <a:lnTo>
                  <a:pt x="18333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02679" y="2921507"/>
            <a:ext cx="2200910" cy="0"/>
          </a:xfrm>
          <a:custGeom>
            <a:avLst/>
            <a:gdLst/>
            <a:ahLst/>
            <a:cxnLst/>
            <a:rect l="l" t="t" r="r" b="b"/>
            <a:pathLst>
              <a:path w="2200909">
                <a:moveTo>
                  <a:pt x="0" y="0"/>
                </a:moveTo>
                <a:lnTo>
                  <a:pt x="22006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25139" y="2921507"/>
            <a:ext cx="2199640" cy="0"/>
          </a:xfrm>
          <a:custGeom>
            <a:avLst/>
            <a:gdLst/>
            <a:ahLst/>
            <a:cxnLst/>
            <a:rect l="l" t="t" r="r" b="b"/>
            <a:pathLst>
              <a:path w="2199640">
                <a:moveTo>
                  <a:pt x="0" y="0"/>
                </a:moveTo>
                <a:lnTo>
                  <a:pt x="21991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79448" y="2921507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80219" y="2485644"/>
            <a:ext cx="1833880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0" y="0"/>
                </a:moveTo>
                <a:lnTo>
                  <a:pt x="18333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02679" y="2485644"/>
            <a:ext cx="2200910" cy="0"/>
          </a:xfrm>
          <a:custGeom>
            <a:avLst/>
            <a:gdLst/>
            <a:ahLst/>
            <a:cxnLst/>
            <a:rect l="l" t="t" r="r" b="b"/>
            <a:pathLst>
              <a:path w="2200909">
                <a:moveTo>
                  <a:pt x="0" y="0"/>
                </a:moveTo>
                <a:lnTo>
                  <a:pt x="22006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35935" y="2485644"/>
            <a:ext cx="2688590" cy="0"/>
          </a:xfrm>
          <a:custGeom>
            <a:avLst/>
            <a:gdLst/>
            <a:ahLst/>
            <a:cxnLst/>
            <a:rect l="l" t="t" r="r" b="b"/>
            <a:pathLst>
              <a:path w="2688590">
                <a:moveTo>
                  <a:pt x="0" y="0"/>
                </a:moveTo>
                <a:lnTo>
                  <a:pt x="26883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79448" y="2485644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35935" y="2049779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6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79448" y="2049779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46732" y="1786127"/>
            <a:ext cx="489584" cy="3314700"/>
          </a:xfrm>
          <a:custGeom>
            <a:avLst/>
            <a:gdLst/>
            <a:ahLst/>
            <a:cxnLst/>
            <a:rect l="l" t="t" r="r" b="b"/>
            <a:pathLst>
              <a:path w="489585" h="3314700">
                <a:moveTo>
                  <a:pt x="489204" y="0"/>
                </a:moveTo>
                <a:lnTo>
                  <a:pt x="0" y="0"/>
                </a:lnTo>
                <a:lnTo>
                  <a:pt x="0" y="3314700"/>
                </a:lnTo>
                <a:lnTo>
                  <a:pt x="489204" y="3314700"/>
                </a:lnTo>
                <a:lnTo>
                  <a:pt x="48920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24271" y="2083307"/>
            <a:ext cx="489584" cy="3017520"/>
          </a:xfrm>
          <a:custGeom>
            <a:avLst/>
            <a:gdLst/>
            <a:ahLst/>
            <a:cxnLst/>
            <a:rect l="l" t="t" r="r" b="b"/>
            <a:pathLst>
              <a:path w="489585" h="3017520">
                <a:moveTo>
                  <a:pt x="489203" y="0"/>
                </a:moveTo>
                <a:lnTo>
                  <a:pt x="0" y="0"/>
                </a:lnTo>
                <a:lnTo>
                  <a:pt x="0" y="3017519"/>
                </a:lnTo>
                <a:lnTo>
                  <a:pt x="489203" y="3017519"/>
                </a:lnTo>
                <a:lnTo>
                  <a:pt x="48920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03335" y="2374392"/>
            <a:ext cx="487680" cy="2726690"/>
          </a:xfrm>
          <a:custGeom>
            <a:avLst/>
            <a:gdLst/>
            <a:ahLst/>
            <a:cxnLst/>
            <a:rect l="l" t="t" r="r" b="b"/>
            <a:pathLst>
              <a:path w="487679" h="2726690">
                <a:moveTo>
                  <a:pt x="487680" y="0"/>
                </a:moveTo>
                <a:lnTo>
                  <a:pt x="0" y="0"/>
                </a:lnTo>
                <a:lnTo>
                  <a:pt x="0" y="2726436"/>
                </a:lnTo>
                <a:lnTo>
                  <a:pt x="487680" y="2726436"/>
                </a:lnTo>
                <a:lnTo>
                  <a:pt x="4876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35935" y="2636520"/>
            <a:ext cx="489584" cy="2464435"/>
          </a:xfrm>
          <a:custGeom>
            <a:avLst/>
            <a:gdLst/>
            <a:ahLst/>
            <a:cxnLst/>
            <a:rect l="l" t="t" r="r" b="b"/>
            <a:pathLst>
              <a:path w="489585" h="2464435">
                <a:moveTo>
                  <a:pt x="489203" y="0"/>
                </a:moveTo>
                <a:lnTo>
                  <a:pt x="0" y="0"/>
                </a:lnTo>
                <a:lnTo>
                  <a:pt x="0" y="2464307"/>
                </a:lnTo>
                <a:lnTo>
                  <a:pt x="489203" y="2464307"/>
                </a:lnTo>
                <a:lnTo>
                  <a:pt x="48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13476" y="2212848"/>
            <a:ext cx="489584" cy="2887980"/>
          </a:xfrm>
          <a:custGeom>
            <a:avLst/>
            <a:gdLst/>
            <a:ahLst/>
            <a:cxnLst/>
            <a:rect l="l" t="t" r="r" b="b"/>
            <a:pathLst>
              <a:path w="489585" h="2887979">
                <a:moveTo>
                  <a:pt x="489203" y="0"/>
                </a:moveTo>
                <a:lnTo>
                  <a:pt x="0" y="0"/>
                </a:lnTo>
                <a:lnTo>
                  <a:pt x="0" y="2887979"/>
                </a:lnTo>
                <a:lnTo>
                  <a:pt x="489203" y="2887979"/>
                </a:lnTo>
                <a:lnTo>
                  <a:pt x="48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891016" y="2107692"/>
            <a:ext cx="489584" cy="2993390"/>
          </a:xfrm>
          <a:custGeom>
            <a:avLst/>
            <a:gdLst/>
            <a:ahLst/>
            <a:cxnLst/>
            <a:rect l="l" t="t" r="r" b="b"/>
            <a:pathLst>
              <a:path w="489584" h="2993390">
                <a:moveTo>
                  <a:pt x="489203" y="0"/>
                </a:moveTo>
                <a:lnTo>
                  <a:pt x="0" y="0"/>
                </a:lnTo>
                <a:lnTo>
                  <a:pt x="0" y="2993136"/>
                </a:lnTo>
                <a:lnTo>
                  <a:pt x="489203" y="2993136"/>
                </a:lnTo>
                <a:lnTo>
                  <a:pt x="48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25139" y="3560064"/>
            <a:ext cx="487680" cy="1541145"/>
          </a:xfrm>
          <a:custGeom>
            <a:avLst/>
            <a:gdLst/>
            <a:ahLst/>
            <a:cxnLst/>
            <a:rect l="l" t="t" r="r" b="b"/>
            <a:pathLst>
              <a:path w="487679" h="1541145">
                <a:moveTo>
                  <a:pt x="487680" y="0"/>
                </a:moveTo>
                <a:lnTo>
                  <a:pt x="0" y="0"/>
                </a:lnTo>
                <a:lnTo>
                  <a:pt x="0" y="1540764"/>
                </a:lnTo>
                <a:lnTo>
                  <a:pt x="487680" y="1540764"/>
                </a:lnTo>
                <a:lnTo>
                  <a:pt x="48768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02679" y="3412235"/>
            <a:ext cx="489584" cy="1689100"/>
          </a:xfrm>
          <a:custGeom>
            <a:avLst/>
            <a:gdLst/>
            <a:ahLst/>
            <a:cxnLst/>
            <a:rect l="l" t="t" r="r" b="b"/>
            <a:pathLst>
              <a:path w="489584" h="1689100">
                <a:moveTo>
                  <a:pt x="489203" y="0"/>
                </a:moveTo>
                <a:lnTo>
                  <a:pt x="0" y="0"/>
                </a:lnTo>
                <a:lnTo>
                  <a:pt x="0" y="1688591"/>
                </a:lnTo>
                <a:lnTo>
                  <a:pt x="489203" y="1688591"/>
                </a:lnTo>
                <a:lnTo>
                  <a:pt x="48920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380219" y="3057144"/>
            <a:ext cx="489584" cy="2044064"/>
          </a:xfrm>
          <a:custGeom>
            <a:avLst/>
            <a:gdLst/>
            <a:ahLst/>
            <a:cxnLst/>
            <a:rect l="l" t="t" r="r" b="b"/>
            <a:pathLst>
              <a:path w="489584" h="2044064">
                <a:moveTo>
                  <a:pt x="489203" y="0"/>
                </a:moveTo>
                <a:lnTo>
                  <a:pt x="0" y="0"/>
                </a:lnTo>
                <a:lnTo>
                  <a:pt x="0" y="2043683"/>
                </a:lnTo>
                <a:lnTo>
                  <a:pt x="489203" y="2043683"/>
                </a:lnTo>
                <a:lnTo>
                  <a:pt x="48920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12820" y="4767071"/>
            <a:ext cx="489584" cy="334010"/>
          </a:xfrm>
          <a:custGeom>
            <a:avLst/>
            <a:gdLst/>
            <a:ahLst/>
            <a:cxnLst/>
            <a:rect l="l" t="t" r="r" b="b"/>
            <a:pathLst>
              <a:path w="489585" h="334010">
                <a:moveTo>
                  <a:pt x="489203" y="0"/>
                </a:moveTo>
                <a:lnTo>
                  <a:pt x="0" y="0"/>
                </a:lnTo>
                <a:lnTo>
                  <a:pt x="0" y="333755"/>
                </a:lnTo>
                <a:lnTo>
                  <a:pt x="489203" y="333755"/>
                </a:lnTo>
                <a:lnTo>
                  <a:pt x="4892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691883" y="4756403"/>
            <a:ext cx="489584" cy="344805"/>
          </a:xfrm>
          <a:custGeom>
            <a:avLst/>
            <a:gdLst/>
            <a:ahLst/>
            <a:cxnLst/>
            <a:rect l="l" t="t" r="r" b="b"/>
            <a:pathLst>
              <a:path w="489584" h="344804">
                <a:moveTo>
                  <a:pt x="489204" y="0"/>
                </a:moveTo>
                <a:lnTo>
                  <a:pt x="0" y="0"/>
                </a:lnTo>
                <a:lnTo>
                  <a:pt x="0" y="344424"/>
                </a:lnTo>
                <a:lnTo>
                  <a:pt x="489204" y="344424"/>
                </a:lnTo>
                <a:lnTo>
                  <a:pt x="4892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869423" y="4756403"/>
            <a:ext cx="489584" cy="344805"/>
          </a:xfrm>
          <a:custGeom>
            <a:avLst/>
            <a:gdLst/>
            <a:ahLst/>
            <a:cxnLst/>
            <a:rect l="l" t="t" r="r" b="b"/>
            <a:pathLst>
              <a:path w="489584" h="344804">
                <a:moveTo>
                  <a:pt x="489203" y="0"/>
                </a:moveTo>
                <a:lnTo>
                  <a:pt x="0" y="0"/>
                </a:lnTo>
                <a:lnTo>
                  <a:pt x="0" y="344424"/>
                </a:lnTo>
                <a:lnTo>
                  <a:pt x="489203" y="344424"/>
                </a:lnTo>
                <a:lnTo>
                  <a:pt x="4892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02023" y="5093208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3" y="0"/>
                </a:lnTo>
              </a:path>
            </a:pathLst>
          </a:custGeom>
          <a:ln w="15239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81088" y="508939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22859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358628" y="5089397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203" y="0"/>
                </a:lnTo>
              </a:path>
            </a:pathLst>
          </a:custGeom>
          <a:ln w="22859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16468" y="2310383"/>
            <a:ext cx="330835" cy="64135"/>
          </a:xfrm>
          <a:custGeom>
            <a:avLst/>
            <a:gdLst/>
            <a:ahLst/>
            <a:cxnLst/>
            <a:rect l="l" t="t" r="r" b="b"/>
            <a:pathLst>
              <a:path w="330834" h="64135">
                <a:moveTo>
                  <a:pt x="330707" y="64007"/>
                </a:moveTo>
                <a:lnTo>
                  <a:pt x="0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654048" y="1071372"/>
            <a:ext cx="955992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595" algn="l"/>
                <a:tab pos="9546590" algn="l"/>
              </a:tabLst>
            </a:pPr>
            <a:r>
              <a:rPr sz="2400" strike="sngStrike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	</a:t>
            </a:r>
            <a:r>
              <a:rPr sz="2400" strike="sngStrike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3803	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48834" y="1627123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3461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97190" y="1891741"/>
            <a:ext cx="641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3128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779776" y="2522220"/>
            <a:ext cx="304800" cy="114300"/>
          </a:xfrm>
          <a:custGeom>
            <a:avLst/>
            <a:gdLst/>
            <a:ahLst/>
            <a:cxnLst/>
            <a:rect l="l" t="t" r="r" b="b"/>
            <a:pathLst>
              <a:path w="304800" h="114300">
                <a:moveTo>
                  <a:pt x="0" y="1143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958840" y="2110739"/>
            <a:ext cx="381000" cy="102235"/>
          </a:xfrm>
          <a:custGeom>
            <a:avLst/>
            <a:gdLst/>
            <a:ahLst/>
            <a:cxnLst/>
            <a:rect l="l" t="t" r="r" b="b"/>
            <a:pathLst>
              <a:path w="381000" h="102235">
                <a:moveTo>
                  <a:pt x="0" y="102108"/>
                </a:moveTo>
                <a:lnTo>
                  <a:pt x="3810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535935" y="2103882"/>
            <a:ext cx="268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2827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19038" y="1692655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3313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16467" y="1651508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3433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68979" y="3345179"/>
            <a:ext cx="330835" cy="215265"/>
          </a:xfrm>
          <a:custGeom>
            <a:avLst/>
            <a:gdLst/>
            <a:ahLst/>
            <a:cxnLst/>
            <a:rect l="l" t="t" r="r" b="b"/>
            <a:pathLst>
              <a:path w="330835" h="215264">
                <a:moveTo>
                  <a:pt x="0" y="214884"/>
                </a:moveTo>
                <a:lnTo>
                  <a:pt x="330708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446520" y="3208020"/>
            <a:ext cx="381000" cy="204470"/>
          </a:xfrm>
          <a:custGeom>
            <a:avLst/>
            <a:gdLst/>
            <a:ahLst/>
            <a:cxnLst/>
            <a:rect l="l" t="t" r="r" b="b"/>
            <a:pathLst>
              <a:path w="381000" h="204470">
                <a:moveTo>
                  <a:pt x="0" y="204215"/>
                </a:moveTo>
                <a:lnTo>
                  <a:pt x="3810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625583" y="2967227"/>
            <a:ext cx="367665" cy="90170"/>
          </a:xfrm>
          <a:custGeom>
            <a:avLst/>
            <a:gdLst/>
            <a:ahLst/>
            <a:cxnLst/>
            <a:rect l="l" t="t" r="r" b="b"/>
            <a:pathLst>
              <a:path w="367665" h="90169">
                <a:moveTo>
                  <a:pt x="0" y="89916"/>
                </a:moveTo>
                <a:lnTo>
                  <a:pt x="367284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025139" y="2926460"/>
            <a:ext cx="219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1767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02679" y="2790190"/>
            <a:ext cx="2200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1938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673590" y="2549397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2345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58184" y="4614671"/>
            <a:ext cx="253365" cy="152400"/>
          </a:xfrm>
          <a:custGeom>
            <a:avLst/>
            <a:gdLst/>
            <a:ahLst/>
            <a:cxnLst/>
            <a:rect l="l" t="t" r="r" b="b"/>
            <a:pathLst>
              <a:path w="253364" h="152400">
                <a:moveTo>
                  <a:pt x="0" y="152400"/>
                </a:moveTo>
                <a:lnTo>
                  <a:pt x="25298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935723" y="4514088"/>
            <a:ext cx="266700" cy="242570"/>
          </a:xfrm>
          <a:custGeom>
            <a:avLst/>
            <a:gdLst/>
            <a:ahLst/>
            <a:cxnLst/>
            <a:rect l="l" t="t" r="r" b="b"/>
            <a:pathLst>
              <a:path w="266700" h="242570">
                <a:moveTo>
                  <a:pt x="0" y="242316"/>
                </a:moveTo>
                <a:lnTo>
                  <a:pt x="2667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113264" y="4578096"/>
            <a:ext cx="266700" cy="178435"/>
          </a:xfrm>
          <a:custGeom>
            <a:avLst/>
            <a:gdLst/>
            <a:ahLst/>
            <a:cxnLst/>
            <a:rect l="l" t="t" r="r" b="b"/>
            <a:pathLst>
              <a:path w="266700" h="178435">
                <a:moveTo>
                  <a:pt x="0" y="178307"/>
                </a:moveTo>
                <a:lnTo>
                  <a:pt x="266700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3512820" y="4196333"/>
            <a:ext cx="1711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384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91883" y="4096334"/>
            <a:ext cx="1711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396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138664" y="4160266"/>
            <a:ext cx="48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396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247388" y="4791455"/>
            <a:ext cx="60960" cy="294640"/>
          </a:xfrm>
          <a:custGeom>
            <a:avLst/>
            <a:gdLst/>
            <a:ahLst/>
            <a:cxnLst/>
            <a:rect l="l" t="t" r="r" b="b"/>
            <a:pathLst>
              <a:path w="60960" h="294639">
                <a:moveTo>
                  <a:pt x="0" y="294132"/>
                </a:moveTo>
                <a:lnTo>
                  <a:pt x="3048" y="0"/>
                </a:lnTo>
                <a:lnTo>
                  <a:pt x="6096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424928" y="4759452"/>
            <a:ext cx="113030" cy="318770"/>
          </a:xfrm>
          <a:custGeom>
            <a:avLst/>
            <a:gdLst/>
            <a:ahLst/>
            <a:cxnLst/>
            <a:rect l="l" t="t" r="r" b="b"/>
            <a:pathLst>
              <a:path w="113029" h="318770">
                <a:moveTo>
                  <a:pt x="0" y="318516"/>
                </a:moveTo>
                <a:lnTo>
                  <a:pt x="54864" y="0"/>
                </a:lnTo>
                <a:lnTo>
                  <a:pt x="112775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602468" y="4785359"/>
            <a:ext cx="139065" cy="292735"/>
          </a:xfrm>
          <a:custGeom>
            <a:avLst/>
            <a:gdLst/>
            <a:ahLst/>
            <a:cxnLst/>
            <a:rect l="l" t="t" r="r" b="b"/>
            <a:pathLst>
              <a:path w="139065" h="292735">
                <a:moveTo>
                  <a:pt x="0" y="292607"/>
                </a:moveTo>
                <a:lnTo>
                  <a:pt x="80772" y="0"/>
                </a:lnTo>
                <a:lnTo>
                  <a:pt x="13868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4334383" y="457885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18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63739" y="454647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26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767441" y="4571745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26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6673" y="1313433"/>
            <a:ext cx="644525" cy="39497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4000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3500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3000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2500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2000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1500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1000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500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5715" algn="r">
              <a:lnSpc>
                <a:spcPct val="100000"/>
              </a:lnSpc>
              <a:spcBef>
                <a:spcPts val="55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0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395983" y="5888735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115"/>
                </a:moveTo>
                <a:lnTo>
                  <a:pt x="167640" y="166115"/>
                </a:lnTo>
                <a:lnTo>
                  <a:pt x="1676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630172" y="5159959"/>
            <a:ext cx="2236470" cy="9734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330325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2016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Tanpa</a:t>
            </a:r>
            <a:r>
              <a:rPr sz="2400" spc="-8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Jabatan/TP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015740" y="5888735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39" h="166370">
                <a:moveTo>
                  <a:pt x="0" y="166115"/>
                </a:moveTo>
                <a:lnTo>
                  <a:pt x="167639" y="166115"/>
                </a:lnTo>
                <a:lnTo>
                  <a:pt x="16763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4249673" y="5742228"/>
            <a:ext cx="1440815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Asisten</a:t>
            </a:r>
            <a:r>
              <a:rPr sz="2400" spc="-8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ahli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836920" y="5888735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39" h="166370">
                <a:moveTo>
                  <a:pt x="0" y="166115"/>
                </a:moveTo>
                <a:lnTo>
                  <a:pt x="167639" y="166115"/>
                </a:lnTo>
                <a:lnTo>
                  <a:pt x="16763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6071742" y="5159959"/>
            <a:ext cx="812165" cy="97345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2017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Lektor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033259" y="5888735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115"/>
                </a:moveTo>
                <a:lnTo>
                  <a:pt x="167640" y="166115"/>
                </a:lnTo>
                <a:lnTo>
                  <a:pt x="1676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7267447" y="5742228"/>
            <a:ext cx="171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Lektor</a:t>
            </a:r>
            <a:r>
              <a:rPr sz="2400" spc="-8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Kepala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128759" y="5888735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0" y="166115"/>
                </a:moveTo>
                <a:lnTo>
                  <a:pt x="167640" y="166115"/>
                </a:lnTo>
                <a:lnTo>
                  <a:pt x="1676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9304781" y="5159959"/>
            <a:ext cx="1462405" cy="97345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2018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755">
              <a:lnSpc>
                <a:spcPct val="100000"/>
              </a:lnSpc>
              <a:spcBef>
                <a:spcPts val="855"/>
              </a:spcBef>
            </a:pP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Guru</a:t>
            </a:r>
            <a:r>
              <a:rPr sz="2400" spc="-8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Besar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636" y="128015"/>
            <a:ext cx="10515600" cy="688975"/>
          </a:xfrm>
          <a:custGeom>
            <a:avLst/>
            <a:gdLst/>
            <a:ahLst/>
            <a:cxnLst/>
            <a:rect l="l" t="t" r="r" b="b"/>
            <a:pathLst>
              <a:path w="10515600" h="688975">
                <a:moveTo>
                  <a:pt x="0" y="688847"/>
                </a:moveTo>
                <a:lnTo>
                  <a:pt x="10515600" y="688847"/>
                </a:lnTo>
                <a:lnTo>
                  <a:pt x="10515600" y="0"/>
                </a:lnTo>
                <a:lnTo>
                  <a:pt x="0" y="0"/>
                </a:lnTo>
                <a:lnTo>
                  <a:pt x="0" y="6888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0877" y="158749"/>
            <a:ext cx="650113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0" dirty="0">
                <a:solidFill>
                  <a:schemeClr val="bg1"/>
                </a:solidFill>
              </a:rPr>
              <a:t>DOSEN </a:t>
            </a:r>
            <a:r>
              <a:rPr sz="3200" spc="-95" dirty="0">
                <a:solidFill>
                  <a:schemeClr val="bg1"/>
                </a:solidFill>
              </a:rPr>
              <a:t>YANG </a:t>
            </a:r>
            <a:r>
              <a:rPr sz="3200" spc="-25" dirty="0">
                <a:solidFill>
                  <a:schemeClr val="bg1"/>
                </a:solidFill>
              </a:rPr>
              <a:t>TELAH</a:t>
            </a:r>
            <a:r>
              <a:rPr sz="3200" spc="-235" dirty="0">
                <a:solidFill>
                  <a:schemeClr val="bg1"/>
                </a:solidFill>
              </a:rPr>
              <a:t> </a:t>
            </a:r>
            <a:r>
              <a:rPr sz="3200" spc="-35" dirty="0">
                <a:solidFill>
                  <a:schemeClr val="bg1"/>
                </a:solidFill>
              </a:rPr>
              <a:t>SERTIFIKASI</a:t>
            </a:r>
            <a:endParaRPr sz="3200" spc="-35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2887" y="762000"/>
          <a:ext cx="11831955" cy="5901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3575"/>
                <a:gridCol w="2814320"/>
                <a:gridCol w="2683510"/>
                <a:gridCol w="3110865"/>
              </a:tblGrid>
              <a:tr h="548766"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b="1" spc="-35" dirty="0">
                          <a:latin typeface="Times New Roman" panose="02020603050405020304"/>
                          <a:cs typeface="Times New Roman" panose="02020603050405020304"/>
                        </a:rPr>
                        <a:t>Tahun</a:t>
                      </a:r>
                      <a:r>
                        <a:rPr sz="20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/>
                          <a:cs typeface="Times New Roman" panose="02020603050405020304"/>
                        </a:rPr>
                        <a:t>Sertifikasi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400" b="1" spc="-5" dirty="0">
                          <a:latin typeface="Times New Roman" panose="02020603050405020304"/>
                          <a:cs typeface="Times New Roman" panose="02020603050405020304"/>
                        </a:rPr>
                        <a:t>PNS dpk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400" b="1" spc="-40" dirty="0">
                          <a:latin typeface="Times New Roman" panose="02020603050405020304"/>
                          <a:cs typeface="Times New Roman" panose="02020603050405020304"/>
                        </a:rPr>
                        <a:t>Yayasan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400" b="1" spc="-5" dirty="0">
                          <a:latin typeface="Times New Roman" panose="02020603050405020304"/>
                          <a:cs typeface="Times New Roman" panose="02020603050405020304"/>
                        </a:rPr>
                        <a:t>Jumlah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2008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75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76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1606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2009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58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44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57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1606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2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2011</a:t>
                      </a:r>
                      <a:endParaRPr sz="1800" spc="-2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84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77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161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2012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34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259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293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1606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2013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185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215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2014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31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193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224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1606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2015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56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463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519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2016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14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510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524</a:t>
                      </a:r>
                      <a:endParaRPr sz="1800" spc="-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1607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2017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820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832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76">
                <a:tc>
                  <a:txBody>
                    <a:bodyPr/>
                    <a:lstStyle/>
                    <a:p>
                      <a:pPr marL="45529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852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spc="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870</a:t>
                      </a:r>
                      <a:endParaRPr sz="2000" spc="5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66559">
                <a:tc>
                  <a:txBody>
                    <a:bodyPr/>
                    <a:lstStyle/>
                    <a:p>
                      <a:pPr marL="45656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spc="-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Jumlah sampai</a:t>
                      </a:r>
                      <a:r>
                        <a:rPr sz="2400" spc="-35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434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0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835" algn="ctr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3.395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0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2400" dirty="0">
                          <a:solidFill>
                            <a:schemeClr val="bg1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3829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0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7313" y="239713"/>
            <a:ext cx="10336212" cy="473075"/>
          </a:xfr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DATA PEMETAAN SISTEM PENJAMINAN MUTU LLDIKTI WIL. X</a:t>
            </a:r>
            <a:endParaRPr lang="id-ID" sz="22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301281" y="3832586"/>
            <a:ext cx="9965791" cy="5975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2</a:t>
            </a:r>
            <a:r>
              <a:rPr lang="en-US" sz="2400" dirty="0" smtClean="0">
                <a:solidFill>
                  <a:prstClr val="white"/>
                </a:solidFill>
              </a:rPr>
              <a:t>. </a:t>
            </a:r>
            <a:r>
              <a:rPr lang="en-US" sz="2400" dirty="0" err="1" smtClean="0">
                <a:solidFill>
                  <a:prstClr val="white"/>
                </a:solidFill>
              </a:rPr>
              <a:t>Proporsi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PTS </a:t>
            </a:r>
            <a:r>
              <a:rPr lang="en-US" sz="2400" dirty="0" err="1" smtClean="0">
                <a:solidFill>
                  <a:prstClr val="white"/>
                </a:solidFill>
                <a:effectLst/>
              </a:rPr>
              <a:t>menurut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prstClr val="white"/>
                </a:solidFill>
                <a:effectLst/>
              </a:rPr>
              <a:t>kepemilikan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effectLst/>
              </a:rPr>
              <a:t>dokumen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effectLst/>
              </a:rPr>
              <a:t>mutu</a:t>
            </a:r>
            <a:endParaRPr lang="id-ID" sz="2400" dirty="0" smtClean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59896" y="813737"/>
            <a:ext cx="10064264" cy="5975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1. </a:t>
            </a:r>
            <a:r>
              <a:rPr lang="en-US" sz="2400" dirty="0" err="1" smtClean="0">
                <a:solidFill>
                  <a:prstClr val="white"/>
                </a:solidFill>
              </a:rPr>
              <a:t>Proporsi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PTS </a:t>
            </a:r>
            <a:r>
              <a:rPr lang="en-US" sz="2400" dirty="0" err="1" smtClean="0">
                <a:solidFill>
                  <a:prstClr val="white"/>
                </a:solidFill>
                <a:effectLst/>
              </a:rPr>
              <a:t>menurut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prstClr val="white"/>
                </a:solidFill>
                <a:effectLst/>
              </a:rPr>
              <a:t>ketersediaan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effectLst/>
              </a:rPr>
              <a:t>lembaga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 SPMI</a:t>
            </a:r>
            <a:endParaRPr lang="id-ID" sz="2400" dirty="0" smtClean="0">
              <a:solidFill>
                <a:prstClr val="white"/>
              </a:solidFill>
            </a:endParaRPr>
          </a:p>
        </p:txBody>
      </p:sp>
      <p:pic>
        <p:nvPicPr>
          <p:cNvPr id="12293" name="Content Placeholder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65263"/>
            <a:ext cx="115585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Content Placeholder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586288"/>
            <a:ext cx="105505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863" y="171450"/>
            <a:ext cx="10972800" cy="62071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3. Proporsi PTS Menurut Ketersediaan </a:t>
            </a:r>
            <a:r>
              <a:rPr lang="id-ID" sz="2400" smtClean="0">
                <a:solidFill>
                  <a:schemeClr val="tx1"/>
                </a:solidFill>
              </a:rPr>
              <a:t>Auditor SPMI</a:t>
            </a:r>
            <a:endParaRPr lang="id-ID" sz="240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48681"/>
          <a:ext cx="12048661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104775" y="3535363"/>
            <a:ext cx="10972800" cy="4381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Proporsi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PTS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Pelaksanaan Audit SPMI</a:t>
            </a:r>
            <a:endParaRPr lang="id-ID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Content Placeholder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065588"/>
            <a:ext cx="119332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9000">
              <a:schemeClr val="bg2">
                <a:shade val="94000"/>
                <a:lumMod val="96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65" y="283845"/>
            <a:ext cx="10120630" cy="109791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Pola</a:t>
            </a:r>
            <a: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pemetaan</a:t>
            </a:r>
            <a: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fasilitasi</a:t>
            </a:r>
            <a: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spmi</a:t>
            </a:r>
            <a: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b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28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Dilingkungan</a:t>
            </a:r>
            <a: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LLDIKTI Wilayah X</a:t>
            </a:r>
            <a:endParaRPr lang="en-US" sz="28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47" y="1490602"/>
            <a:ext cx="10983612" cy="51387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altLang="en-US" sz="1800" dirty="0" err="1">
                <a:solidFill>
                  <a:schemeClr val="tx1"/>
                </a:solidFill>
              </a:rPr>
              <a:t>Ada empat </a:t>
            </a:r>
            <a:r>
              <a:rPr lang="en-US" sz="1800" dirty="0" err="1" smtClean="0">
                <a:solidFill>
                  <a:schemeClr val="tx1"/>
                </a:solidFill>
              </a:rPr>
              <a:t>tipologi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PTS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menjalan</a:t>
            </a:r>
            <a:r>
              <a:rPr lang="en-ID" altLang="en-US" sz="1800" dirty="0" err="1">
                <a:solidFill>
                  <a:schemeClr val="tx1"/>
                </a:solidFill>
              </a:rPr>
              <a:t>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sistem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penjaminan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selama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lingkungan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LLDIKTI Wilayah </a:t>
            </a:r>
            <a:r>
              <a:rPr lang="en-US" sz="1800" dirty="0">
                <a:solidFill>
                  <a:schemeClr val="tx1"/>
                </a:solidFill>
              </a:rPr>
              <a:t>X, </a:t>
            </a:r>
            <a:r>
              <a:rPr lang="en-US" sz="1800" dirty="0" err="1">
                <a:solidFill>
                  <a:schemeClr val="tx1"/>
                </a:solidFill>
              </a:rPr>
              <a:t>yakni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Tipologi</a:t>
            </a:r>
            <a:r>
              <a:rPr lang="en-US" sz="1800" dirty="0">
                <a:solidFill>
                  <a:schemeClr val="tx1"/>
                </a:solidFill>
              </a:rPr>
              <a:t> 1 yang </a:t>
            </a:r>
            <a:r>
              <a:rPr lang="en-US" sz="1800" dirty="0" err="1">
                <a:solidFill>
                  <a:schemeClr val="tx1"/>
                </a:solidFill>
              </a:rPr>
              <a:t>tengah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membangun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kelembagaan</a:t>
            </a:r>
            <a:r>
              <a:rPr lang="en-US" sz="1800" dirty="0">
                <a:solidFill>
                  <a:schemeClr val="tx1"/>
                </a:solidFill>
              </a:rPr>
              <a:t> SPMI </a:t>
            </a:r>
            <a:r>
              <a:rPr lang="en-US" sz="1800" dirty="0" err="1">
                <a:solidFill>
                  <a:schemeClr val="tx1"/>
                </a:solidFill>
              </a:rPr>
              <a:t>mulai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level </a:t>
            </a:r>
            <a:r>
              <a:rPr lang="en-US" sz="1800" dirty="0" err="1">
                <a:solidFill>
                  <a:schemeClr val="tx1"/>
                </a:solidFill>
              </a:rPr>
              <a:t>institusi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sampai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</a:t>
            </a:r>
            <a:r>
              <a:rPr lang="en-US" sz="1800" dirty="0">
                <a:solidFill>
                  <a:schemeClr val="tx1"/>
                </a:solidFill>
              </a:rPr>
              <a:t> program </a:t>
            </a:r>
            <a:r>
              <a:rPr lang="en-US" sz="1800" dirty="0" err="1">
                <a:solidFill>
                  <a:schemeClr val="tx1"/>
                </a:solidFill>
              </a:rPr>
              <a:t>studi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tetapi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dukungan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yayasan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dokumen</a:t>
            </a:r>
            <a:r>
              <a:rPr lang="en-US" sz="1800" dirty="0">
                <a:solidFill>
                  <a:schemeClr val="tx1"/>
                </a:solidFill>
              </a:rPr>
              <a:t> SPMI yang </a:t>
            </a:r>
            <a:r>
              <a:rPr lang="en-US" sz="1800" dirty="0" err="1">
                <a:solidFill>
                  <a:schemeClr val="tx1"/>
                </a:solidFill>
              </a:rPr>
              <a:t>tepat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lengkap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tipologi</a:t>
            </a:r>
            <a:r>
              <a:rPr lang="en-US" sz="1800" dirty="0">
                <a:solidFill>
                  <a:schemeClr val="tx1"/>
                </a:solidFill>
              </a:rPr>
              <a:t> 2 yang </a:t>
            </a:r>
            <a:r>
              <a:rPr lang="en-US" sz="1800" dirty="0" err="1">
                <a:solidFill>
                  <a:schemeClr val="tx1"/>
                </a:solidFill>
              </a:rPr>
              <a:t>telah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melengkapi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dokumen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SPMI </a:t>
            </a:r>
            <a:r>
              <a:rPr lang="en-US" sz="1800" dirty="0" err="1">
                <a:solidFill>
                  <a:schemeClr val="tx1"/>
                </a:solidFill>
              </a:rPr>
              <a:t>secara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lengkap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tetapi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diimplementasikan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pelaksanaan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penjaminan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internalnya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dokumen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dibuat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kepentingan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akreditasi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saja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Tipologi</a:t>
            </a:r>
            <a:r>
              <a:rPr lang="en-US" sz="1800" dirty="0">
                <a:solidFill>
                  <a:schemeClr val="tx1"/>
                </a:solidFill>
              </a:rPr>
              <a:t> 3 </a:t>
            </a:r>
            <a:r>
              <a:rPr lang="en-US" sz="1800" dirty="0" err="1">
                <a:solidFill>
                  <a:schemeClr val="tx1"/>
                </a:solidFill>
              </a:rPr>
              <a:t>pelaksanaan</a:t>
            </a:r>
            <a:r>
              <a:rPr lang="en-US" sz="1800" dirty="0">
                <a:solidFill>
                  <a:schemeClr val="tx1"/>
                </a:solidFill>
              </a:rPr>
              <a:t> system </a:t>
            </a:r>
            <a:r>
              <a:rPr lang="en-US" sz="1800" dirty="0" err="1">
                <a:solidFill>
                  <a:schemeClr val="tx1"/>
                </a:solidFill>
              </a:rPr>
              <a:t>penjaminan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internal </a:t>
            </a:r>
            <a:r>
              <a:rPr lang="en-US" sz="1800" dirty="0" err="1">
                <a:solidFill>
                  <a:schemeClr val="tx1"/>
                </a:solidFill>
              </a:rPr>
              <a:t>telah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mengacu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standar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dirumuskan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tetapi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pernah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mencapai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siklus</a:t>
            </a:r>
            <a:r>
              <a:rPr lang="en-US" sz="1800" dirty="0">
                <a:solidFill>
                  <a:schemeClr val="tx1"/>
                </a:solidFill>
              </a:rPr>
              <a:t> PPEPP </a:t>
            </a:r>
            <a:r>
              <a:rPr lang="en-US" sz="1800" dirty="0" err="1">
                <a:solidFill>
                  <a:schemeClr val="tx1"/>
                </a:solidFill>
              </a:rPr>
              <a:t>secara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lengkap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sehingga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peningkatan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melakukan</a:t>
            </a:r>
            <a:r>
              <a:rPr lang="en-US" sz="1800" dirty="0">
                <a:solidFill>
                  <a:schemeClr val="tx1"/>
                </a:solidFill>
              </a:rPr>
              <a:t> audit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internal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adanya</a:t>
            </a:r>
            <a:r>
              <a:rPr lang="en-US" sz="1800" dirty="0">
                <a:solidFill>
                  <a:schemeClr val="tx1"/>
                </a:solidFill>
              </a:rPr>
              <a:t> auditor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internalnya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Tipologi</a:t>
            </a:r>
            <a:r>
              <a:rPr lang="en-US" sz="1800" dirty="0">
                <a:solidFill>
                  <a:schemeClr val="tx1"/>
                </a:solidFill>
              </a:rPr>
              <a:t> 4 yang </a:t>
            </a:r>
            <a:r>
              <a:rPr lang="en-US" sz="1800" dirty="0" err="1">
                <a:solidFill>
                  <a:schemeClr val="tx1"/>
                </a:solidFill>
              </a:rPr>
              <a:t>telah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melaksanakan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siklus</a:t>
            </a:r>
            <a:r>
              <a:rPr lang="en-US" sz="1800" dirty="0">
                <a:solidFill>
                  <a:schemeClr val="tx1"/>
                </a:solidFill>
              </a:rPr>
              <a:t> PPEPP </a:t>
            </a:r>
            <a:r>
              <a:rPr lang="en-US" sz="1800" dirty="0" err="1">
                <a:solidFill>
                  <a:schemeClr val="tx1"/>
                </a:solidFill>
              </a:rPr>
              <a:t>sepenuhnya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terimplementasi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baik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namun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terbaur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system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ISO, </a:t>
            </a:r>
            <a:r>
              <a:rPr lang="en-US" sz="1800" dirty="0" err="1">
                <a:solidFill>
                  <a:schemeClr val="tx1"/>
                </a:solidFill>
              </a:rPr>
              <a:t>sehingga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budaya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utuh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baik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terlihat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meraih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akreditasi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institusi</a:t>
            </a:r>
            <a:r>
              <a:rPr lang="en-US" sz="1800" dirty="0">
                <a:solidFill>
                  <a:schemeClr val="tx1"/>
                </a:solidFill>
              </a:rPr>
              <a:t> (AIPT) A, </a:t>
            </a:r>
            <a:r>
              <a:rPr lang="en-US" sz="1800" dirty="0" err="1">
                <a:solidFill>
                  <a:schemeClr val="tx1"/>
                </a:solidFill>
              </a:rPr>
              <a:t>ataupun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meraih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akreditasi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internasional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seperti</a:t>
            </a:r>
            <a:r>
              <a:rPr lang="en-US" sz="1800" dirty="0">
                <a:solidFill>
                  <a:schemeClr val="tx1"/>
                </a:solidFill>
              </a:rPr>
              <a:t> AUN QA, </a:t>
            </a:r>
            <a:r>
              <a:rPr lang="en-US" sz="1800" dirty="0" err="1">
                <a:solidFill>
                  <a:schemeClr val="tx1"/>
                </a:solidFill>
              </a:rPr>
              <a:t>dst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660" y="1549400"/>
            <a:ext cx="11495405" cy="2012315"/>
          </a:xfrm>
        </p:spPr>
        <p:txBody>
          <a:bodyPr>
            <a:noAutofit/>
          </a:bodyPr>
          <a:lstStyle/>
          <a:p>
            <a:br>
              <a:rPr lang="en-US" sz="2800" cap="none" dirty="0" err="1" smtClean="0">
                <a:solidFill>
                  <a:schemeClr val="bg1"/>
                </a:solidFill>
              </a:rPr>
            </a:br>
            <a:r>
              <a:rPr lang="en-US" sz="2800" cap="none" dirty="0" err="1" smtClean="0">
                <a:solidFill>
                  <a:schemeClr val="bg1"/>
                </a:solidFill>
              </a:rPr>
              <a:t>Berdasarkan</a:t>
            </a:r>
            <a:r>
              <a:rPr lang="en-US" sz="2800" cap="none" dirty="0" smtClean="0">
                <a:solidFill>
                  <a:schemeClr val="bg1"/>
                </a:solidFill>
              </a:rPr>
              <a:t> 4 </a:t>
            </a:r>
            <a:r>
              <a:rPr lang="en-US" sz="2800" cap="none" dirty="0" err="1" smtClean="0">
                <a:solidFill>
                  <a:schemeClr val="bg1"/>
                </a:solidFill>
              </a:rPr>
              <a:t>tipologi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pemetaan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implementasi</a:t>
            </a:r>
            <a:r>
              <a:rPr lang="en-US" sz="2800" cap="none" dirty="0" smtClean="0">
                <a:solidFill>
                  <a:schemeClr val="bg1"/>
                </a:solidFill>
              </a:rPr>
              <a:t> SPMI di PTS di LLDIKTI Wilayah X </a:t>
            </a:r>
            <a:r>
              <a:rPr lang="en-US" sz="2800" cap="none" dirty="0" err="1" smtClean="0">
                <a:solidFill>
                  <a:schemeClr val="bg1"/>
                </a:solidFill>
              </a:rPr>
              <a:t>inilah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dilakukan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pembinaan</a:t>
            </a:r>
            <a:r>
              <a:rPr lang="en-US" sz="2800" cap="none" dirty="0" smtClean="0">
                <a:solidFill>
                  <a:schemeClr val="bg1"/>
                </a:solidFill>
              </a:rPr>
              <a:t>, </a:t>
            </a:r>
            <a:r>
              <a:rPr lang="en-US" sz="2800" cap="none" dirty="0" err="1" smtClean="0">
                <a:solidFill>
                  <a:schemeClr val="bg1"/>
                </a:solidFill>
              </a:rPr>
              <a:t>pengendalian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dan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pengawasan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terhadap</a:t>
            </a:r>
            <a:r>
              <a:rPr lang="en-US" sz="2800" cap="none" dirty="0" smtClean="0">
                <a:solidFill>
                  <a:schemeClr val="bg1"/>
                </a:solidFill>
              </a:rPr>
              <a:t> PTS yang </a:t>
            </a:r>
            <a:r>
              <a:rPr lang="en-US" sz="2800" cap="none" dirty="0" err="1" smtClean="0">
                <a:solidFill>
                  <a:schemeClr val="bg1"/>
                </a:solidFill>
              </a:rPr>
              <a:t>ada</a:t>
            </a:r>
            <a:r>
              <a:rPr lang="en-US" sz="2800" cap="none" dirty="0" smtClean="0">
                <a:solidFill>
                  <a:schemeClr val="bg1"/>
                </a:solidFill>
              </a:rPr>
              <a:t> di </a:t>
            </a:r>
            <a:r>
              <a:rPr lang="en-US" sz="2800" cap="none" dirty="0" err="1" smtClean="0">
                <a:solidFill>
                  <a:schemeClr val="bg1"/>
                </a:solidFill>
              </a:rPr>
              <a:t>lingkungan</a:t>
            </a:r>
            <a:r>
              <a:rPr lang="en-US" sz="2800" cap="none" dirty="0" smtClean="0">
                <a:solidFill>
                  <a:schemeClr val="bg1"/>
                </a:solidFill>
              </a:rPr>
              <a:t> LLDIKTI Wilayah X.</a:t>
            </a:r>
            <a:br>
              <a:rPr lang="en-US" sz="2800" cap="none" dirty="0" smtClean="0">
                <a:solidFill>
                  <a:schemeClr val="bg1"/>
                </a:solidFill>
              </a:rPr>
            </a:br>
            <a:br>
              <a:rPr lang="en-US" sz="2800" cap="none" dirty="0" smtClean="0">
                <a:solidFill>
                  <a:schemeClr val="bg1"/>
                </a:solidFill>
              </a:rPr>
            </a:br>
            <a:endParaRPr lang="en-US" sz="2800" cap="none" dirty="0" smtClean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0060" y="47625"/>
            <a:ext cx="8915400" cy="849630"/>
          </a:xfrm>
          <a:solidFill>
            <a:schemeClr val="tx1"/>
          </a:solidFill>
        </p:spPr>
        <p:txBody>
          <a:bodyPr>
            <a:normAutofit fontScale="75000" lnSpcReduction="10000"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</a:t>
            </a:r>
            <a:r>
              <a:rPr lang="en-US" sz="32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egiatan</a:t>
            </a:r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fasilitasi</a:t>
            </a:r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spmi</a:t>
            </a:r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berdasarkan</a:t>
            </a:r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Pemetaan</a:t>
            </a:r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3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Dilingkungan</a:t>
            </a:r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 LLDIKTI Wilayah X</a:t>
            </a:r>
            <a:endParaRPr lang="en-US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3"/>
          <p:cNvSpPr txBox="1"/>
          <p:nvPr/>
        </p:nvSpPr>
        <p:spPr>
          <a:xfrm>
            <a:off x="327660" y="3676015"/>
            <a:ext cx="11495405" cy="39204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800" cap="none" dirty="0" smtClean="0">
                <a:solidFill>
                  <a:schemeClr val="bg1"/>
                </a:solidFill>
              </a:rPr>
              <a:t>PTS yang </a:t>
            </a:r>
            <a:r>
              <a:rPr lang="en-US" sz="2800" cap="none" dirty="0" err="1" smtClean="0">
                <a:solidFill>
                  <a:schemeClr val="bg1"/>
                </a:solidFill>
              </a:rPr>
              <a:t>berada</a:t>
            </a:r>
            <a:r>
              <a:rPr lang="en-US" sz="2800" cap="none" dirty="0" smtClean="0">
                <a:solidFill>
                  <a:schemeClr val="bg1"/>
                </a:solidFill>
              </a:rPr>
              <a:t> di </a:t>
            </a:r>
            <a:r>
              <a:rPr lang="en-US" sz="2800" cap="none" dirty="0" err="1" smtClean="0">
                <a:solidFill>
                  <a:schemeClr val="bg1"/>
                </a:solidFill>
              </a:rPr>
              <a:t>tipologi</a:t>
            </a:r>
            <a:r>
              <a:rPr lang="en-US" sz="2800" cap="none" dirty="0" smtClean="0">
                <a:solidFill>
                  <a:schemeClr val="bg1"/>
                </a:solidFill>
              </a:rPr>
              <a:t> 1 </a:t>
            </a:r>
            <a:r>
              <a:rPr lang="en-US" sz="2800" cap="none" dirty="0" err="1" smtClean="0">
                <a:solidFill>
                  <a:schemeClr val="bg1"/>
                </a:solidFill>
              </a:rPr>
              <a:t>dilakukan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diseminasi</a:t>
            </a:r>
            <a:r>
              <a:rPr lang="en-US" sz="2800" cap="none" dirty="0" smtClean="0">
                <a:solidFill>
                  <a:schemeClr val="bg1"/>
                </a:solidFill>
              </a:rPr>
              <a:t>  </a:t>
            </a:r>
            <a:r>
              <a:rPr lang="en-US" sz="2800" cap="none" dirty="0" err="1" smtClean="0">
                <a:solidFill>
                  <a:schemeClr val="bg1"/>
                </a:solidFill>
              </a:rPr>
              <a:t>dan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sosialisasi</a:t>
            </a:r>
            <a:r>
              <a:rPr lang="en-US" sz="2800" cap="none" dirty="0" smtClean="0">
                <a:solidFill>
                  <a:schemeClr val="bg1"/>
                </a:solidFill>
              </a:rPr>
              <a:t> SPMI</a:t>
            </a:r>
            <a:endParaRPr lang="en-US" sz="2800" cap="none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cap="none" dirty="0" smtClean="0">
                <a:solidFill>
                  <a:schemeClr val="bg1"/>
                </a:solidFill>
              </a:rPr>
              <a:t>PTS yang </a:t>
            </a:r>
            <a:r>
              <a:rPr lang="en-US" sz="2800" cap="none" dirty="0" err="1" smtClean="0">
                <a:solidFill>
                  <a:schemeClr val="bg1"/>
                </a:solidFill>
              </a:rPr>
              <a:t>berada</a:t>
            </a:r>
            <a:r>
              <a:rPr lang="en-US" sz="2800" cap="none" dirty="0" smtClean="0">
                <a:solidFill>
                  <a:schemeClr val="bg1"/>
                </a:solidFill>
              </a:rPr>
              <a:t> di </a:t>
            </a:r>
            <a:r>
              <a:rPr lang="en-US" sz="2800" cap="none" dirty="0" err="1" smtClean="0">
                <a:solidFill>
                  <a:schemeClr val="bg1"/>
                </a:solidFill>
              </a:rPr>
              <a:t>tipologi</a:t>
            </a:r>
            <a:r>
              <a:rPr lang="en-US" sz="2800" cap="none" dirty="0" smtClean="0">
                <a:solidFill>
                  <a:schemeClr val="bg1"/>
                </a:solidFill>
              </a:rPr>
              <a:t> 2 </a:t>
            </a:r>
            <a:r>
              <a:rPr lang="en-US" sz="2800" cap="none" dirty="0" err="1" smtClean="0">
                <a:solidFill>
                  <a:schemeClr val="bg1"/>
                </a:solidFill>
              </a:rPr>
              <a:t>dilakukan</a:t>
            </a:r>
            <a:r>
              <a:rPr lang="en-US" sz="2800" cap="none" dirty="0" smtClean="0">
                <a:solidFill>
                  <a:schemeClr val="bg1"/>
                </a:solidFill>
              </a:rPr>
              <a:t> workshop </a:t>
            </a:r>
            <a:r>
              <a:rPr lang="en-US" sz="2800" cap="none" dirty="0" err="1" smtClean="0">
                <a:solidFill>
                  <a:schemeClr val="bg1"/>
                </a:solidFill>
              </a:rPr>
              <a:t>penyusunan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dokumen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mutu</a:t>
            </a:r>
            <a:endParaRPr lang="en-US" sz="2800" cap="none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cap="none" dirty="0" smtClean="0">
                <a:solidFill>
                  <a:schemeClr val="bg1"/>
                </a:solidFill>
              </a:rPr>
              <a:t>PTS yang </a:t>
            </a:r>
            <a:r>
              <a:rPr lang="en-US" sz="2800" cap="none" dirty="0" err="1" smtClean="0">
                <a:solidFill>
                  <a:schemeClr val="bg1"/>
                </a:solidFill>
              </a:rPr>
              <a:t>berada</a:t>
            </a:r>
            <a:r>
              <a:rPr lang="en-US" sz="2800" cap="none" dirty="0" smtClean="0">
                <a:solidFill>
                  <a:schemeClr val="bg1"/>
                </a:solidFill>
              </a:rPr>
              <a:t> di </a:t>
            </a:r>
            <a:r>
              <a:rPr lang="en-US" sz="2800" cap="none" dirty="0" err="1" smtClean="0">
                <a:solidFill>
                  <a:schemeClr val="bg1"/>
                </a:solidFill>
              </a:rPr>
              <a:t>tipologi</a:t>
            </a:r>
            <a:r>
              <a:rPr lang="en-US" sz="2800" cap="none" dirty="0" smtClean="0">
                <a:solidFill>
                  <a:schemeClr val="bg1"/>
                </a:solidFill>
              </a:rPr>
              <a:t> 3 </a:t>
            </a:r>
            <a:r>
              <a:rPr lang="en-US" sz="2800" cap="none" dirty="0" err="1" smtClean="0">
                <a:solidFill>
                  <a:schemeClr val="bg1"/>
                </a:solidFill>
              </a:rPr>
              <a:t>dilakukan</a:t>
            </a:r>
            <a:r>
              <a:rPr lang="en-US" sz="2800" cap="none" dirty="0" smtClean="0">
                <a:solidFill>
                  <a:schemeClr val="bg1"/>
                </a:solidFill>
              </a:rPr>
              <a:t> workshop </a:t>
            </a:r>
            <a:r>
              <a:rPr lang="en-US" sz="2800" cap="none" dirty="0" err="1" smtClean="0">
                <a:solidFill>
                  <a:schemeClr val="bg1"/>
                </a:solidFill>
              </a:rPr>
              <a:t>dan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pelatihan</a:t>
            </a:r>
            <a:r>
              <a:rPr lang="en-US" sz="2800" cap="none" dirty="0" smtClean="0">
                <a:solidFill>
                  <a:schemeClr val="bg1"/>
                </a:solidFill>
              </a:rPr>
              <a:t> audit </a:t>
            </a:r>
            <a:r>
              <a:rPr lang="en-US" sz="2800" cap="none" dirty="0" err="1" smtClean="0">
                <a:solidFill>
                  <a:schemeClr val="bg1"/>
                </a:solidFill>
              </a:rPr>
              <a:t>mutu</a:t>
            </a:r>
            <a:r>
              <a:rPr lang="en-US" sz="2800" cap="none" dirty="0" smtClean="0">
                <a:solidFill>
                  <a:schemeClr val="bg1"/>
                </a:solidFill>
              </a:rPr>
              <a:t> internal</a:t>
            </a:r>
            <a:endParaRPr lang="en-US" sz="2800" cap="none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cap="none" dirty="0" smtClean="0">
                <a:solidFill>
                  <a:schemeClr val="bg1"/>
                </a:solidFill>
              </a:rPr>
              <a:t>PTS yang </a:t>
            </a:r>
            <a:r>
              <a:rPr lang="en-US" sz="2800" cap="none" dirty="0" err="1" smtClean="0">
                <a:solidFill>
                  <a:schemeClr val="bg1"/>
                </a:solidFill>
              </a:rPr>
              <a:t>berada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tipologi</a:t>
            </a:r>
            <a:r>
              <a:rPr lang="en-US" sz="2800" cap="none" dirty="0" smtClean="0">
                <a:solidFill>
                  <a:schemeClr val="bg1"/>
                </a:solidFill>
              </a:rPr>
              <a:t> 4 </a:t>
            </a:r>
            <a:r>
              <a:rPr lang="en-US" sz="2800" cap="none" dirty="0" err="1" smtClean="0">
                <a:solidFill>
                  <a:schemeClr val="bg1"/>
                </a:solidFill>
              </a:rPr>
              <a:t>dilakukan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sosialisasi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dan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desiminasi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standar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mutu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pada</a:t>
            </a:r>
            <a:r>
              <a:rPr lang="en-US" sz="2800" cap="none" dirty="0" smtClean="0">
                <a:solidFill>
                  <a:schemeClr val="bg1"/>
                </a:solidFill>
              </a:rPr>
              <a:t> level </a:t>
            </a:r>
            <a:r>
              <a:rPr lang="en-US" sz="2800" cap="none" dirty="0" err="1" smtClean="0">
                <a:solidFill>
                  <a:schemeClr val="bg1"/>
                </a:solidFill>
              </a:rPr>
              <a:t>internasional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seperti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standar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mutu</a:t>
            </a:r>
            <a:r>
              <a:rPr lang="en-US" sz="2800" cap="none" dirty="0" smtClean="0">
                <a:solidFill>
                  <a:schemeClr val="bg1"/>
                </a:solidFill>
              </a:rPr>
              <a:t> AUN-QA, ABET, </a:t>
            </a:r>
            <a:r>
              <a:rPr lang="en-US" sz="2800" cap="none" dirty="0" err="1" smtClean="0">
                <a:solidFill>
                  <a:schemeClr val="bg1"/>
                </a:solidFill>
              </a:rPr>
              <a:t>dan</a:t>
            </a:r>
            <a:r>
              <a:rPr lang="en-US" sz="2800" cap="none" dirty="0" smtClean="0">
                <a:solidFill>
                  <a:schemeClr val="bg1"/>
                </a:solidFill>
              </a:rPr>
              <a:t> </a:t>
            </a:r>
            <a:r>
              <a:rPr lang="en-US" sz="2800" cap="none" dirty="0" err="1" smtClean="0">
                <a:solidFill>
                  <a:schemeClr val="bg1"/>
                </a:solidFill>
              </a:rPr>
              <a:t>seterusnya</a:t>
            </a:r>
            <a:br>
              <a:rPr lang="en-US" sz="2800" cap="none" dirty="0" smtClean="0">
                <a:solidFill>
                  <a:schemeClr val="bg1"/>
                </a:solidFill>
              </a:rPr>
            </a:br>
            <a:br>
              <a:rPr lang="en-US" sz="2800" cap="none" dirty="0" smtClean="0">
                <a:solidFill>
                  <a:schemeClr val="bg1"/>
                </a:solidFill>
              </a:rPr>
            </a:br>
            <a:endParaRPr lang="en-US" sz="2800" cap="non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9" name="object 8"/>
          <p:cNvSpPr>
            <a:spLocks noChangeArrowheads="1"/>
          </p:cNvSpPr>
          <p:nvPr/>
        </p:nvSpPr>
        <p:spPr bwMode="auto">
          <a:xfrm>
            <a:off x="0" y="0"/>
            <a:ext cx="1524000" cy="9969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330" name="object 7"/>
          <p:cNvSpPr/>
          <p:nvPr/>
        </p:nvSpPr>
        <p:spPr bwMode="auto">
          <a:xfrm>
            <a:off x="1544638" y="0"/>
            <a:ext cx="10647362" cy="996950"/>
          </a:xfrm>
          <a:custGeom>
            <a:avLst/>
            <a:gdLst>
              <a:gd name="T0" fmla="*/ 0 w 7572375"/>
              <a:gd name="T1" fmla="*/ 0 h 685800"/>
              <a:gd name="T2" fmla="*/ 7572375 w 7572375"/>
              <a:gd name="T3" fmla="*/ 685800 h 685800"/>
            </a:gdLst>
            <a:ahLst/>
            <a:cxnLst/>
            <a:rect l="T0" t="T1" r="T2" b="T3"/>
            <a:pathLst>
              <a:path w="7572375" h="685800">
                <a:moveTo>
                  <a:pt x="7572374" y="0"/>
                </a:moveTo>
                <a:lnTo>
                  <a:pt x="0" y="0"/>
                </a:lnTo>
                <a:lnTo>
                  <a:pt x="0" y="685800"/>
                </a:lnTo>
                <a:lnTo>
                  <a:pt x="7572374" y="685800"/>
                </a:lnTo>
                <a:lnTo>
                  <a:pt x="757237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KEMENTERIAN RISET, TEKNOLOGI DAN PENDIDIKAN TINGGI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LEMBAGA LAYANAN PENDIDIKAN TINGGI WILAYAH X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(SUMATERA BARAT, RIAU, JAMBI DAN KEP. RIAU)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80212"/>
          <a:ext cx="12192000" cy="504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186"/>
                <a:gridCol w="5575165"/>
                <a:gridCol w="2295156"/>
                <a:gridCol w="3815493"/>
              </a:tblGrid>
              <a:tr h="295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NAMA KEGIATAN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PELAKSANAAN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KETERANGAN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/>
                </a:tc>
              </a:tr>
              <a:tr h="29596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SUDAH DILAKSANAKAN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/>
                </a:tc>
                <a:tc vMerge="1">
                  <a:tcPr/>
                </a:tc>
              </a:tr>
              <a:tr h="532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Pembentukan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Tim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Gugus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Layanan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Penjaminan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(GULAMU) di LLDIKTI Wilayah X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Tahun 2018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Program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Penguatan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Kopertis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2018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32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Pembuatan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Aplikasi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Layanan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Penjaminan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(ES GULAMU) di LLDIKTI Wilayah X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2018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Program Penguatan Kopertis Tahun 2018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32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Diseminasi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 (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Tipologi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1)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bagi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PTS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dilingkungan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LLDIKTI Wilayah X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s.d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27 April 2019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Pelaksanaan di Kota Padang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26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Bimbingan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Teknis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Penyusunan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Dokumen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 (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Tipologi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2)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bagi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PTS di Prov. Sumatera Barat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Jambi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 s.d 10 Juli 2019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Pelaksanaan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di Kota Padang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26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Bimbingan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Teknis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Penyusunan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Dokumen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 (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Tipologi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2)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bagi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PTS di Prov. Riau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Kep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Riau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s.d 4 Juli 2019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Pelaksanaan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di Kota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Pekanbaru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32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Pelatihan Audit Mutu Internal (AMI) Tipologi 3 bagi PTS di Prov. Sumatera Barat dan Jambi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s.d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15 September 2019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Pelaksanaan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di Kota Padang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32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Sosialisasi IAPS 4.0 (bekerjasama dengan BAN-PT)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Mei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s.d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Juni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2019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Pelaksanaan di 4 Provinsi di Wilayah LLDIKTI X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32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Bimbingan Teknis Borang Akreditasi Program Studi bagi PTS (IAPS 4.0)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26 Agustus s.d 15 September 2019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Pelaksanaan di 4 Provinsi di Wilayah LLDIKTI X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138238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Program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Kegiatan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Fasilitasi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SPMI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oleh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LLDIKTI Wilayah X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Tahun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2019</a:t>
            </a:r>
            <a:endParaRPr lang="en-US" sz="2400" dirty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9" name="object 8"/>
          <p:cNvSpPr>
            <a:spLocks noChangeArrowheads="1"/>
          </p:cNvSpPr>
          <p:nvPr/>
        </p:nvSpPr>
        <p:spPr bwMode="auto">
          <a:xfrm>
            <a:off x="0" y="0"/>
            <a:ext cx="1524000" cy="9969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330" name="object 7"/>
          <p:cNvSpPr/>
          <p:nvPr/>
        </p:nvSpPr>
        <p:spPr bwMode="auto">
          <a:xfrm>
            <a:off x="1544638" y="0"/>
            <a:ext cx="10647362" cy="996950"/>
          </a:xfrm>
          <a:custGeom>
            <a:avLst/>
            <a:gdLst>
              <a:gd name="T0" fmla="*/ 0 w 7572375"/>
              <a:gd name="T1" fmla="*/ 0 h 685800"/>
              <a:gd name="T2" fmla="*/ 7572375 w 7572375"/>
              <a:gd name="T3" fmla="*/ 685800 h 685800"/>
            </a:gdLst>
            <a:ahLst/>
            <a:cxnLst/>
            <a:rect l="T0" t="T1" r="T2" b="T3"/>
            <a:pathLst>
              <a:path w="7572375" h="685800">
                <a:moveTo>
                  <a:pt x="7572374" y="0"/>
                </a:moveTo>
                <a:lnTo>
                  <a:pt x="0" y="0"/>
                </a:lnTo>
                <a:lnTo>
                  <a:pt x="0" y="685800"/>
                </a:lnTo>
                <a:lnTo>
                  <a:pt x="7572374" y="685800"/>
                </a:lnTo>
                <a:lnTo>
                  <a:pt x="757237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KEMENTERIAN RISET, TEKNOLOGI DAN PENDIDIKAN TINGGI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LEMBAGA LAYANAN PENDIDIKAN TINGGI WILAYAH X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(SUMATERA BARAT, RIAU, JAMBI DAN KEP. RIAU)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138238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Lanjutan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Program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Kegiatan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Fasilitasi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SPMI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oleh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LLDIKTI Wilayah X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Tahun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2019</a:t>
            </a:r>
            <a:endParaRPr lang="en-US" sz="2400" dirty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1" y="1782761"/>
          <a:ext cx="12092939" cy="4904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14"/>
                <a:gridCol w="4504754"/>
                <a:gridCol w="2671163"/>
                <a:gridCol w="4576908"/>
              </a:tblGrid>
              <a:tr h="239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Bookman Old Style" panose="02050604050505020204" pitchFamily="18" charset="0"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Bookman Old Style" panose="02050604050505020204" pitchFamily="18" charset="0"/>
                        </a:rPr>
                        <a:t>NAMA KEGIATAN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Bookman Old Style" panose="02050604050505020204" pitchFamily="18" charset="0"/>
                        </a:rPr>
                        <a:t>PELAKSANAAN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Bookman Old Style" panose="02050604050505020204" pitchFamily="18" charset="0"/>
                        </a:rPr>
                        <a:t>KETERANGAN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/>
                </a:tc>
              </a:tr>
              <a:tr h="23972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Bookman Old Style" panose="02050604050505020204" pitchFamily="18" charset="0"/>
                        </a:rPr>
                        <a:t>AKAN DILAKSANAKAN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/>
                </a:tc>
                <a:tc vMerge="1">
                  <a:tcPr/>
                </a:tc>
              </a:tr>
              <a:tr h="70425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Pelatihan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Audit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Mutu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Internal (AMI)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Tipologi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3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bagi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PTS di Prov. Riau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Kep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. Riau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24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s.d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26 September 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Pelaksanaan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di Kota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Pekanbaru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</a:tr>
              <a:tr h="102700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Focus Group Discussion (FGD)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Gugus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Penjaminan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Mutu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(GULAMU)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September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s.d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Oktober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Melakukan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Pemetaan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Permasalahan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terhadap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Prodi, SPMI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AMI di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lingkungan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LLDIKTI Wilayah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</a:tr>
              <a:tr h="12324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Bookman Old Style" panose="02050604050505020204" pitchFamily="18" charset="0"/>
                        </a:rPr>
                        <a:t>Bimbingan Teknis Layanan Mutu (Pendampingan)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Bookman Old Style" panose="02050604050505020204" pitchFamily="18" charset="0"/>
                        </a:rPr>
                        <a:t>September s.d November 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Pendampingan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Akreditasi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Prodi,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Pendampingan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Standar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/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Dokumen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SPMI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Pendampingan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AMI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</a:tr>
              <a:tr h="82160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Bookman Old Style" panose="02050604050505020204" pitchFamily="18" charset="0"/>
                        </a:rPr>
                        <a:t>Konsultasi Layanan Mutu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Bookman Old Style" panose="02050604050505020204" pitchFamily="18" charset="0"/>
                        </a:rPr>
                        <a:t>September s.d November 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Konsultasi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Secara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Online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melalui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aplikasi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atau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Offline di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kantor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LLDIKTI Wilayah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</a:tr>
              <a:tr h="6162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  <a:latin typeface="Bookman Old Style" panose="02050604050505020204" pitchFamily="18" charset="0"/>
                        </a:rPr>
                        <a:t>Evaluasi Pelaksanaan Layanan Mutu (GULAMU)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Bookman Old Style" panose="02050604050505020204" pitchFamily="18" charset="0"/>
                        </a:rPr>
                        <a:t>November 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Evaluasi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terhadap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pengembangan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Program - Program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Layanan</a:t>
                      </a:r>
                      <a:r>
                        <a:rPr lang="en-US" sz="16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Bookman Old Style" panose="02050604050505020204" pitchFamily="18" charset="0"/>
                        </a:rPr>
                        <a:t>Mutu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824" marR="7824" marT="7824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Subtitle 2"/>
          <p:cNvSpPr>
            <a:spLocks noGrp="1"/>
          </p:cNvSpPr>
          <p:nvPr/>
        </p:nvSpPr>
        <p:spPr>
          <a:xfrm>
            <a:off x="3130550" y="125413"/>
            <a:ext cx="7323138" cy="11318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/>
          <a:p>
            <a:pPr algn="ctr">
              <a:spcBef>
                <a:spcPct val="20000"/>
              </a:spcBef>
            </a:pPr>
            <a:r>
              <a:rPr lang="en-US" altLang="zh-CN" b="1">
                <a:latin typeface="Arial" panose="020B0604020202020204" pitchFamily="34" charset="0"/>
              </a:rPr>
              <a:t>K</a:t>
            </a:r>
            <a:r>
              <a:rPr lang="en-US" altLang="zh-CN" sz="2000" b="1">
                <a:latin typeface="Arial" panose="020B0604020202020204" pitchFamily="34" charset="0"/>
              </a:rPr>
              <a:t>EMENTERIAN RISET, TEKNOLOGI DAN PENDIDIKAN TINGGI </a:t>
            </a:r>
            <a:r>
              <a:rPr lang="en-ID" altLang="en-US" sz="2000" b="1">
                <a:latin typeface="Arial" panose="020B0604020202020204" pitchFamily="34" charset="0"/>
              </a:rPr>
              <a:t>REPUBLIK INDONESIA, </a:t>
            </a:r>
            <a:endParaRPr lang="en-ID" altLang="en-US" sz="2000" b="1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ID" altLang="en-US" sz="2000" b="1">
                <a:latin typeface="Arial" panose="020B0604020202020204" pitchFamily="34" charset="0"/>
              </a:rPr>
              <a:t>LEMBAGA LAYANAN PENDIDIKAN TINGGI WILAYAH X</a:t>
            </a:r>
            <a:endParaRPr lang="en-US" altLang="zh-CN" sz="2000" b="1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zh-CN" sz="2000" b="1">
              <a:latin typeface="Arial" panose="020B0604020202020204" pitchFamily="34" charset="0"/>
            </a:endParaRPr>
          </a:p>
        </p:txBody>
      </p:sp>
      <p:pic>
        <p:nvPicPr>
          <p:cNvPr id="3074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0" y="-58737"/>
            <a:ext cx="1358900" cy="1433512"/>
          </a:xfrm>
        </p:spPr>
      </p:pic>
      <p:sp>
        <p:nvSpPr>
          <p:cNvPr id="3075" name="Title 1"/>
          <p:cNvSpPr>
            <a:spLocks noGrp="1"/>
          </p:cNvSpPr>
          <p:nvPr/>
        </p:nvSpPr>
        <p:spPr>
          <a:xfrm>
            <a:off x="817880" y="1749425"/>
            <a:ext cx="10740390" cy="144462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square" anchor="b"/>
          <a:p>
            <a:pPr algn="ctr"/>
            <a:r>
              <a:rPr lang="en-ID" altLang="en-US" sz="3200" b="1" dirty="0">
                <a:latin typeface="Berlin Sans FB Demi" panose="020E0802020502020306" pitchFamily="34" charset="0"/>
                <a:sym typeface="Berlin Sans FB Demi" panose="020E0802020502020306" pitchFamily="34" charset="0"/>
              </a:rPr>
              <a:t>PENINGKATAN KUALITAS PENDIDIKAN TINGGI MELALUI UPAYA PENGUATAN PENJAMINAN MUTU  </a:t>
            </a:r>
            <a:endParaRPr lang="en-ID" altLang="en-US" sz="3200" b="1" dirty="0"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  <p:sp>
        <p:nvSpPr>
          <p:cNvPr id="3076" name="TextBox 3"/>
          <p:cNvSpPr/>
          <p:nvPr/>
        </p:nvSpPr>
        <p:spPr>
          <a:xfrm>
            <a:off x="1827213" y="3421063"/>
            <a:ext cx="830262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ts val="2000"/>
              </a:lnSpc>
            </a:pPr>
            <a:endParaRPr lang="zh-CN" altLang="en-US" sz="2800" b="1" i="1" dirty="0">
              <a:solidFill>
                <a:srgbClr val="00660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algn="ctr">
              <a:lnSpc>
                <a:spcPts val="2000"/>
              </a:lnSpc>
            </a:pPr>
            <a:r>
              <a:rPr lang="en-US" altLang="x-none" sz="3600" b="1" dirty="0">
                <a:latin typeface="Calibri" panose="020F0502020204030204" charset="0"/>
                <a:sym typeface="Calibri" panose="020F0502020204030204" charset="0"/>
              </a:rPr>
              <a:t>HERRI </a:t>
            </a:r>
            <a:endParaRPr lang="en-US" altLang="x-none" sz="3600" b="1" dirty="0">
              <a:latin typeface="Calibri" panose="020F0502020204030204" charset="0"/>
              <a:sym typeface="Calibri" panose="020F0502020204030204" charset="0"/>
            </a:endParaRPr>
          </a:p>
          <a:p>
            <a:pPr algn="ctr">
              <a:lnSpc>
                <a:spcPts val="2000"/>
              </a:lnSpc>
            </a:pPr>
            <a:endParaRPr lang="en-US" altLang="x-none" sz="3200" b="1" dirty="0">
              <a:latin typeface="Calibri" panose="020F0502020204030204" charset="0"/>
              <a:sym typeface="Calibri" panose="020F0502020204030204" charset="0"/>
            </a:endParaRPr>
          </a:p>
          <a:p>
            <a:pPr algn="ctr">
              <a:lnSpc>
                <a:spcPts val="2000"/>
              </a:lnSpc>
            </a:pPr>
            <a:r>
              <a:rPr lang="en-US" altLang="x-none" sz="2400" b="1" dirty="0">
                <a:latin typeface="Calibri" panose="020F0502020204030204" charset="0"/>
                <a:sym typeface="Calibri" panose="020F0502020204030204" charset="0"/>
              </a:rPr>
              <a:t>Guru Besar Manajemen Universitas Andalas</a:t>
            </a:r>
            <a:endParaRPr lang="en-US" altLang="x-none" sz="2400" b="1" dirty="0">
              <a:latin typeface="Calibri" panose="020F0502020204030204" charset="0"/>
              <a:sym typeface="Calibri" panose="020F0502020204030204" charset="0"/>
            </a:endParaRPr>
          </a:p>
          <a:p>
            <a:pPr algn="ctr">
              <a:lnSpc>
                <a:spcPts val="2000"/>
              </a:lnSpc>
            </a:pPr>
            <a:r>
              <a:rPr lang="en-ID" altLang="en-US" sz="2400" b="1" dirty="0">
                <a:latin typeface="Calibri" panose="020F0502020204030204" charset="0"/>
                <a:sym typeface="Calibri" panose="020F0502020204030204" charset="0"/>
              </a:rPr>
              <a:t>KEPALA LEMBAGA LAYANAN PENDIDIKAN TIN GGI</a:t>
            </a:r>
            <a:r>
              <a:rPr lang="en-US" altLang="x-none" sz="2400" b="1" dirty="0">
                <a:latin typeface="Calibri" panose="020F0502020204030204" charset="0"/>
                <a:sym typeface="Calibri" panose="020F0502020204030204" charset="0"/>
              </a:rPr>
              <a:t>WILAYAH X</a:t>
            </a:r>
            <a:endParaRPr lang="en-US" altLang="x-none" sz="2400" b="1" dirty="0">
              <a:latin typeface="Calibri" panose="020F0502020204030204" charset="0"/>
              <a:sym typeface="Calibri" panose="020F0502020204030204" charset="0"/>
            </a:endParaRPr>
          </a:p>
          <a:p>
            <a:pPr algn="ctr">
              <a:lnSpc>
                <a:spcPts val="2000"/>
              </a:lnSpc>
            </a:pPr>
            <a:r>
              <a:rPr lang="en-US" altLang="x-none" sz="2400" b="1" dirty="0">
                <a:latin typeface="Calibri" panose="020F0502020204030204" charset="0"/>
                <a:sym typeface="Calibri" panose="020F0502020204030204" charset="0"/>
              </a:rPr>
              <a:t>(Sumbar Riau Jambi dan Kepri)</a:t>
            </a:r>
            <a:r>
              <a:rPr lang="zh-CN" altLang="en-US" b="1" dirty="0">
                <a:latin typeface="Calibri" panose="020F0502020204030204" charset="0"/>
                <a:sym typeface="Calibri" panose="020F0502020204030204" charset="0"/>
              </a:rPr>
              <a:t> </a:t>
            </a:r>
            <a:endParaRPr lang="zh-CN" altLang="en-US" b="1" dirty="0"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077" name="TextBox 26"/>
          <p:cNvSpPr/>
          <p:nvPr/>
        </p:nvSpPr>
        <p:spPr>
          <a:xfrm>
            <a:off x="410845" y="5545455"/>
            <a:ext cx="11402060" cy="1245235"/>
          </a:xfrm>
          <a:prstGeom prst="rect">
            <a:avLst/>
          </a:prstGeom>
          <a:solidFill>
            <a:srgbClr val="4F6128"/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ts val="3000"/>
              </a:lnSpc>
            </a:pPr>
            <a:r>
              <a:rPr lang="en-US" alt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D</a:t>
            </a:r>
            <a:r>
              <a:rPr lang="en-ID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isampaikan dalam Seminar Sehari </a:t>
            </a:r>
            <a:r>
              <a:rPr lang="en-US" altLang="ko-KR" sz="24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Pengembangan   Perguruan Tinggi Menuju Mutu Yang Berkelanjutan</a:t>
            </a:r>
            <a:r>
              <a:rPr lang="en-ID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 dilaksanakan oleh APTISI Wilayah X-A Sumatera Barat  </a:t>
            </a:r>
            <a:r>
              <a:rPr lang="en-US" alt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 </a:t>
            </a:r>
            <a:r>
              <a:rPr lang="en-ID" altLang="en-US" sz="2000" dirty="0">
                <a:solidFill>
                  <a:srgbClr val="FFFF99"/>
                </a:solidFill>
                <a:latin typeface="Segoe Script" panose="030B0504020000000003" charset="0"/>
                <a:sym typeface="Calibri" panose="020F0502020204030204" charset="0"/>
              </a:rPr>
              <a:t>Padang</a:t>
            </a:r>
            <a:r>
              <a:rPr lang="zh-CN" altLang="en-US" dirty="0">
                <a:solidFill>
                  <a:srgbClr val="FFFF99"/>
                </a:solidFill>
                <a:latin typeface="Calibri" panose="020F0502020204030204" charset="0"/>
                <a:sym typeface="Calibri" panose="020F0502020204030204" charset="0"/>
              </a:rPr>
              <a:t>, </a:t>
            </a:r>
            <a:r>
              <a:rPr lang="en-ID" altLang="en-US" sz="2400" dirty="0">
                <a:solidFill>
                  <a:srgbClr val="FFFF99"/>
                </a:solidFill>
                <a:latin typeface="Calibri" panose="020F0502020204030204" charset="0"/>
                <a:sym typeface="Calibri" panose="020F0502020204030204" charset="0"/>
              </a:rPr>
              <a:t>25  </a:t>
            </a:r>
            <a:r>
              <a:rPr lang="en-US" altLang="x-none" sz="2400" dirty="0">
                <a:solidFill>
                  <a:srgbClr val="FFFF99"/>
                </a:solidFill>
                <a:latin typeface="Calibri" panose="020F0502020204030204" charset="0"/>
                <a:sym typeface="Calibri" panose="020F0502020204030204" charset="0"/>
              </a:rPr>
              <a:t>September </a:t>
            </a:r>
            <a:r>
              <a:rPr lang="zh-CN" altLang="en-US" sz="2400" dirty="0">
                <a:solidFill>
                  <a:srgbClr val="FFFF99"/>
                </a:solidFill>
                <a:latin typeface="Calibri" panose="020F0502020204030204" charset="0"/>
                <a:sym typeface="Calibri" panose="020F0502020204030204" charset="0"/>
              </a:rPr>
              <a:t>201</a:t>
            </a:r>
            <a:r>
              <a:rPr lang="en-ID" altLang="zh-CN" sz="2400" dirty="0">
                <a:solidFill>
                  <a:srgbClr val="FFFF99"/>
                </a:solidFill>
                <a:latin typeface="Calibri" panose="020F0502020204030204" charset="0"/>
                <a:sym typeface="Calibri" panose="020F0502020204030204" charset="0"/>
              </a:rPr>
              <a:t>9</a:t>
            </a:r>
            <a:endParaRPr lang="en-ID" altLang="zh-CN" sz="2400" dirty="0">
              <a:solidFill>
                <a:srgbClr val="FFFF99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9" name="object 8"/>
          <p:cNvSpPr>
            <a:spLocks noChangeArrowheads="1"/>
          </p:cNvSpPr>
          <p:nvPr/>
        </p:nvSpPr>
        <p:spPr bwMode="auto">
          <a:xfrm>
            <a:off x="0" y="0"/>
            <a:ext cx="1524000" cy="9969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330" name="object 7"/>
          <p:cNvSpPr/>
          <p:nvPr/>
        </p:nvSpPr>
        <p:spPr bwMode="auto">
          <a:xfrm>
            <a:off x="1544638" y="0"/>
            <a:ext cx="10647362" cy="996950"/>
          </a:xfrm>
          <a:custGeom>
            <a:avLst/>
            <a:gdLst>
              <a:gd name="T0" fmla="*/ 0 w 7572375"/>
              <a:gd name="T1" fmla="*/ 0 h 685800"/>
              <a:gd name="T2" fmla="*/ 7572375 w 7572375"/>
              <a:gd name="T3" fmla="*/ 685800 h 685800"/>
            </a:gdLst>
            <a:ahLst/>
            <a:cxnLst/>
            <a:rect l="T0" t="T1" r="T2" b="T3"/>
            <a:pathLst>
              <a:path w="7572375" h="685800">
                <a:moveTo>
                  <a:pt x="7572374" y="0"/>
                </a:moveTo>
                <a:lnTo>
                  <a:pt x="0" y="0"/>
                </a:lnTo>
                <a:lnTo>
                  <a:pt x="0" y="685800"/>
                </a:lnTo>
                <a:lnTo>
                  <a:pt x="7572374" y="685800"/>
                </a:lnTo>
                <a:lnTo>
                  <a:pt x="757237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KEMENTERIAN RISET, TEKNOLOGI DAN PENDIDIKAN TINGGI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LEMBAGA LAYANAN PENDIDIKAN TINGGI WILAYAH X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(SUMATERA BARAT, RIAU, JAMBI DAN KEP. RIAU)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13823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Daftar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Kendala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Utama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dlm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Pelaksanaan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Wasdalbin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implementasi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SPMI di LLDIKTI Wilayah X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Tahun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2019</a:t>
            </a:r>
            <a:endParaRPr lang="en-US" sz="2400" dirty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6255" y="2055380"/>
          <a:ext cx="11887201" cy="4709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34"/>
                <a:gridCol w="6074427"/>
                <a:gridCol w="5402340"/>
              </a:tblGrid>
              <a:tr h="336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KENDALA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SOLUSI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Komitmen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Pimpinan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Perguruan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Tinggi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untuk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implementasi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Surat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Klarifikasi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PT,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Melaksanakan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Kegiatan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Diseminasi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Budaya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36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Mempunyai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Anggaran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khusus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untuk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Surat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Teguran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36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SDM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belum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mampu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memahami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Melakukan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Pendampingan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Pelatihan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Kekurangan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SDM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Melaksanakan Kegiatan Diseminasi / Sosialisasi Budaya Mutu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36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ada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nya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Tim Task Force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Penjaminan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di PT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Surat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Teguran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Melakukan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Pendampingan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Pelatihan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Siklus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berjalan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dengan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baik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melakukan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evaluasi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terhadap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hasil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audit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penjaminan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di PT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Surat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Teguran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Pelatihan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untuk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Audit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Internal (AMI)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Organisasi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SPMI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belum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Independen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Surat Pemberitahuan, Pelaksanaan Kegiatan Diseminasi Budaya Mutu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2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Peserta kegiatan SPMI tidak melakukan Sosialisasi ke PT nya setelah kegiatan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Surat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Teguran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Monitoring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berkala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per tri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wulan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857460" y="2178352"/>
            <a:ext cx="4334539" cy="18967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en-US" sz="5865" dirty="0">
                <a:solidFill>
                  <a:schemeClr val="bg1"/>
                </a:solidFill>
                <a:cs typeface="Arial" panose="020B0604020202020204" pitchFamily="34" charset="0"/>
              </a:rPr>
              <a:t>TERIMA KASIH</a:t>
            </a:r>
            <a:endParaRPr lang="en-ID" altLang="en-US" sz="5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4097"/>
          <p:cNvPicPr>
            <a:picLocks noChangeAspect="1"/>
          </p:cNvPicPr>
          <p:nvPr/>
        </p:nvPicPr>
        <p:blipFill>
          <a:blip r:embed="rId1"/>
          <a:srcRect l="26334" t="10228" r="22180" b="44183"/>
          <a:stretch>
            <a:fillRect/>
          </a:stretch>
        </p:blipFill>
        <p:spPr>
          <a:xfrm>
            <a:off x="1543050" y="38100"/>
            <a:ext cx="9129713" cy="39925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099" name="Table 4098"/>
          <p:cNvGraphicFramePr/>
          <p:nvPr/>
        </p:nvGraphicFramePr>
        <p:xfrm>
          <a:off x="1905000" y="3733800"/>
          <a:ext cx="8521700" cy="3121025"/>
        </p:xfrm>
        <a:graphic>
          <a:graphicData uri="http://schemas.openxmlformats.org/drawingml/2006/table">
            <a:tbl>
              <a:tblPr/>
              <a:tblGrid>
                <a:gridCol w="525780"/>
                <a:gridCol w="6010275"/>
                <a:gridCol w="1985645"/>
              </a:tblGrid>
              <a:tr h="3657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Posisi/Jabatan</a:t>
                      </a:r>
                      <a:endParaRPr lang="en-US" sz="18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Periode</a:t>
                      </a:r>
                      <a:endParaRPr lang="en-US" sz="16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Ketua Jurusan Manajemen Fakultas Ekonomi Universitas Andalas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2001-2005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Ketua Program Studi Magister Manajemen-Fakultas Ekonomi  Universitas Andalas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2006-20210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Koordinator Kampus II Unand Payakumbuh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2010-2011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Wakil Dekan Bidang Keuangan dan Umum Fakultas Ekonomi Universitas Andalas 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2011-2012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Wakil Rektor  Bidang Sumber Daya dan Umum Universitas Andalas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2012- Februari 2016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6. 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ID" altLang="en-US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Koordinator Kopertis Wilayah X</a:t>
                      </a:r>
                      <a:r>
                        <a:rPr lang="en-ID" altLang="en-US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/Kepala Lembaga DIKTI </a:t>
                      </a:r>
                      <a:endParaRPr lang="en-ID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2016-2020</a:t>
                      </a:r>
                      <a:endParaRPr lang="en-US" sz="14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 vert="horz" anchor="ctr"/>
          <a:p>
            <a:endParaRPr lang="en-US" altLang="zh-CN"/>
          </a:p>
        </p:txBody>
      </p:sp>
      <p:graphicFrame>
        <p:nvGraphicFramePr>
          <p:cNvPr id="4099" name="Content Placeholder 4098"/>
          <p:cNvGraphicFramePr/>
          <p:nvPr>
            <p:ph idx="1"/>
          </p:nvPr>
        </p:nvGraphicFramePr>
        <p:xfrm>
          <a:off x="1871663" y="276225"/>
          <a:ext cx="8514080" cy="6217285"/>
        </p:xfrm>
        <a:graphic>
          <a:graphicData uri="http://schemas.openxmlformats.org/drawingml/2006/table">
            <a:tbl>
              <a:tblPr/>
              <a:tblGrid>
                <a:gridCol w="885190"/>
                <a:gridCol w="5842000"/>
                <a:gridCol w="1786890"/>
              </a:tblGrid>
              <a:tr h="8540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</a:t>
                      </a:r>
                      <a:endParaRPr lang="en-US" altLang="zh-CN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ID" altLang="en-US" sz="27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Pendidikan </a:t>
                      </a:r>
                      <a:endParaRPr lang="en-ID" altLang="en-US" sz="27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ID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Tahun </a:t>
                      </a:r>
                      <a:endParaRPr lang="en-ID" altLang="en-US" sz="2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90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ID" altLang="en-US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Sarjana (S1) </a:t>
                      </a:r>
                      <a:r>
                        <a:rPr lang="en-US" altLang="zh-CN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Manajemen </a:t>
                      </a:r>
                      <a:r>
                        <a:rPr lang="en-ID" altLang="en-US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- </a:t>
                      </a:r>
                      <a:r>
                        <a:rPr lang="en-US" altLang="zh-CN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Fakultas Ekonomi Universitas Andalas</a:t>
                      </a:r>
                      <a:endParaRPr lang="en-US" altLang="zh-CN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ID" altLang="en-US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1989</a:t>
                      </a:r>
                      <a:endParaRPr lang="en-ID" altLang="en-US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007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ID" altLang="en-US" sz="2100" b="1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Paska Sarjana (S2), Master of Business Administration (MBA) University of Philippines </a:t>
                      </a:r>
                      <a:endParaRPr lang="en-ID" altLang="en-US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ID" altLang="en-US" sz="2100" b="1">
                          <a:latin typeface="Arial" panose="020B0604020202020204" pitchFamily="34" charset="0"/>
                          <a:ea typeface="Arial" panose="020B0604020202020204" pitchFamily="34" charset="0"/>
                          <a:sym typeface="Arial" panose="020B0604020202020204" pitchFamily="34" charset="0"/>
                        </a:rPr>
                        <a:t>1993</a:t>
                      </a:r>
                      <a:endParaRPr lang="en-ID" altLang="en-US" sz="21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40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</a:t>
                      </a:r>
                      <a:endParaRPr lang="en-US" altLang="zh-CN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ID" altLang="en-US" sz="21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Program Doktor (S3), University Sains Malaysia (USM) </a:t>
                      </a:r>
                      <a:endParaRPr lang="en-US" altLang="zh-CN" sz="2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ID" altLang="en-US" sz="2100" b="1">
                          <a:latin typeface="Arial" panose="020B0604020202020204" pitchFamily="34" charset="0"/>
                          <a:ea typeface="Arial" panose="020B0604020202020204" pitchFamily="34" charset="0"/>
                          <a:sym typeface="Arial" panose="020B0604020202020204" pitchFamily="34" charset="0"/>
                        </a:rPr>
                        <a:t>2003</a:t>
                      </a:r>
                      <a:endParaRPr lang="en-ID" altLang="en-US" sz="2100" b="1"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itle 5121"/>
          <p:cNvSpPr/>
          <p:nvPr>
            <p:ph type="ctrTitle"/>
          </p:nvPr>
        </p:nvSpPr>
        <p:spPr>
          <a:xfrm>
            <a:off x="2416175" y="498475"/>
            <a:ext cx="7772400" cy="1092200"/>
          </a:xfrm>
          <a:solidFill>
            <a:srgbClr val="00FF00"/>
          </a:solidFill>
        </p:spPr>
        <p:txBody>
          <a:bodyPr anchor="ctr"/>
          <a:p>
            <a:pPr defTabSz="914400">
              <a:buClrTx/>
              <a:buSzTx/>
              <a:buFontTx/>
            </a:pPr>
            <a:r>
              <a:rPr lang="en-US" altLang="x-none" sz="4400" kern="1200" baseline="0" dirty="0">
                <a:latin typeface="+mj-lt"/>
                <a:ea typeface="+mj-ea"/>
                <a:cs typeface="+mj-cs"/>
              </a:rPr>
              <a:t>URUTAN PRESENTASI</a:t>
            </a:r>
            <a:endParaRPr lang="zh-CN" altLang="en-US" sz="4400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6146" name="Subtitle 5122"/>
          <p:cNvSpPr/>
          <p:nvPr>
            <p:ph type="subTitle" idx="1"/>
          </p:nvPr>
        </p:nvSpPr>
        <p:spPr>
          <a:xfrm>
            <a:off x="911225" y="1971675"/>
            <a:ext cx="10355580" cy="4599305"/>
          </a:xfrm>
          <a:solidFill>
            <a:schemeClr val="folHlink"/>
          </a:solidFill>
        </p:spPr>
        <p:txBody>
          <a:bodyPr anchor="t"/>
          <a:p>
            <a:pPr marL="488950" indent="-469900" algn="just" defTabSz="914400">
              <a:buClrTx/>
              <a:buSzTx/>
              <a:buFontTx/>
              <a:buAutoNum type="arabicPeriod"/>
            </a:pPr>
            <a:r>
              <a:rPr lang="en-US" altLang="x-none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PENDAHULUAN </a:t>
            </a:r>
            <a:endParaRPr lang="en-US" altLang="x-none" sz="28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88950" indent="-469900" algn="just" defTabSz="914400">
              <a:buClrTx/>
              <a:buSzTx/>
              <a:buFontTx/>
              <a:buAutoNum type="arabicPeriod"/>
            </a:pPr>
            <a:r>
              <a:rPr lang="en-ID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SEKILAS KONDISI PTS DI LLDIKTI WILAYAH X</a:t>
            </a:r>
            <a:r>
              <a:rPr lang="en-US" altLang="x-none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x-none" sz="28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88950" indent="-469900" algn="just" defTabSz="914400">
              <a:buClrTx/>
              <a:buSzTx/>
              <a:buFontTx/>
              <a:buAutoNum type="arabicPeriod"/>
            </a:pPr>
            <a:r>
              <a:rPr lang="en-ID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UPAYA PENINGKATAN KUALITAS </a:t>
            </a:r>
            <a:r>
              <a:rPr lang="en-US" altLang="x-none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altLang="en-US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PTS </a:t>
            </a:r>
            <a:endParaRPr lang="en-US" altLang="x-none" sz="28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88950" indent="-469900" algn="just" defTabSz="914400">
              <a:buClrTx/>
              <a:buSzTx/>
              <a:buFontTx/>
              <a:buAutoNum type="arabicPeriod"/>
            </a:pPr>
            <a:r>
              <a:rPr lang="en-ID" altLang="en-US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GUGUS LAYANAN PENDIDIKAN TINGGI (GULAMU) LLDIKTI WILAYAH X</a:t>
            </a:r>
            <a:endParaRPr lang="en-US" altLang="x-none" sz="28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88950" indent="-469900" algn="just" defTabSz="914400">
              <a:buClrTx/>
              <a:buSzTx/>
              <a:buFontTx/>
              <a:buAutoNum type="arabicPeriod"/>
            </a:pPr>
            <a:r>
              <a:rPr lang="en-US" altLang="x-none" sz="2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PENUTUP</a:t>
            </a:r>
            <a:endParaRPr lang="en-US" altLang="x-none" sz="28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88950" indent="-469900" algn="just" defTabSz="914400">
              <a:buClrTx/>
              <a:buSzTx/>
              <a:buFontTx/>
              <a:buAutoNum type="arabicPeriod"/>
            </a:pPr>
            <a:endParaRPr lang="zh-CN" altLang="en-US" sz="28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7" y="1088263"/>
            <a:ext cx="5629275" cy="51720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D" sz="2600" dirty="0" smtClean="0"/>
              <a:t> </a:t>
            </a:r>
            <a:r>
              <a:rPr lang="en-ID" sz="2600" dirty="0" err="1" smtClean="0"/>
              <a:t>Jumlah</a:t>
            </a:r>
            <a:r>
              <a:rPr lang="en-ID" sz="2600" dirty="0" smtClean="0"/>
              <a:t> </a:t>
            </a:r>
            <a:r>
              <a:rPr lang="en-ID" sz="2600" dirty="0" smtClean="0"/>
              <a:t>PT </a:t>
            </a:r>
            <a:r>
              <a:rPr lang="en-ID" sz="2600" dirty="0" err="1" smtClean="0"/>
              <a:t>Aktif</a:t>
            </a:r>
            <a:r>
              <a:rPr lang="en-ID" sz="2600" dirty="0" smtClean="0"/>
              <a:t> </a:t>
            </a:r>
            <a:r>
              <a:rPr lang="en-ID" sz="2600" dirty="0" err="1" smtClean="0"/>
              <a:t>dilingkungan</a:t>
            </a:r>
            <a:r>
              <a:rPr lang="en-ID" sz="2600" dirty="0" smtClean="0"/>
              <a:t> LLDIKTI Wilayah X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692789" y="1399007"/>
            <a:ext cx="108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2789" y="2693562"/>
            <a:ext cx="108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2294" y="3938781"/>
            <a:ext cx="108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2789" y="5163817"/>
            <a:ext cx="108000" cy="10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580" y="1281069"/>
            <a:ext cx="449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Provinsi</a:t>
            </a:r>
            <a:r>
              <a:rPr lang="en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Sumatera Barat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8580" y="2567122"/>
            <a:ext cx="449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Provinsi</a:t>
            </a:r>
            <a:r>
              <a:rPr lang="en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Riau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8580" y="5163817"/>
            <a:ext cx="449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Provinsi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Kep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Riau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8580" y="3834140"/>
            <a:ext cx="449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Provinsi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Jambi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15792" y="4947924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ko-K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102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5609" y="56617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ko-K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78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317" y="513087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ko-K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39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8253" y="459546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ko-K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33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532" y="2334749"/>
            <a:ext cx="130207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Kep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Riau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6" name="Elbow Connector 107"/>
          <p:cNvCxnSpPr/>
          <p:nvPr/>
        </p:nvCxnSpPr>
        <p:spPr>
          <a:xfrm flipV="1">
            <a:off x="4973522" y="2650137"/>
            <a:ext cx="750107" cy="52093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타원 3"/>
          <p:cNvSpPr/>
          <p:nvPr/>
        </p:nvSpPr>
        <p:spPr>
          <a:xfrm>
            <a:off x="2402169" y="3611345"/>
            <a:ext cx="869992" cy="88954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altLang="ko-KR" b="1" dirty="0" smtClean="0"/>
              <a:t>102</a:t>
            </a:r>
            <a:endParaRPr lang="ko-KR" altLang="en-US" b="1" dirty="0"/>
          </a:p>
        </p:txBody>
      </p:sp>
      <p:sp>
        <p:nvSpPr>
          <p:cNvPr id="28" name="타원 110"/>
          <p:cNvSpPr/>
          <p:nvPr/>
        </p:nvSpPr>
        <p:spPr>
          <a:xfrm>
            <a:off x="4121116" y="2727766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altLang="ko-KR" b="1" dirty="0" smtClean="0"/>
              <a:t>33</a:t>
            </a:r>
            <a:endParaRPr lang="ko-KR" altLang="en-US" b="1" dirty="0"/>
          </a:p>
        </p:txBody>
      </p:sp>
      <p:sp>
        <p:nvSpPr>
          <p:cNvPr id="29" name="타원 111"/>
          <p:cNvSpPr/>
          <p:nvPr/>
        </p:nvSpPr>
        <p:spPr>
          <a:xfrm>
            <a:off x="3328238" y="3959635"/>
            <a:ext cx="792878" cy="84126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altLang="ko-KR" b="1" dirty="0" smtClean="0"/>
              <a:t>39</a:t>
            </a:r>
            <a:endParaRPr lang="ko-KR" altLang="en-US" b="1" dirty="0"/>
          </a:p>
        </p:txBody>
      </p:sp>
      <p:sp>
        <p:nvSpPr>
          <p:cNvPr id="30" name="타원 112"/>
          <p:cNvSpPr/>
          <p:nvPr/>
        </p:nvSpPr>
        <p:spPr>
          <a:xfrm>
            <a:off x="2848810" y="2829673"/>
            <a:ext cx="859274" cy="8569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altLang="ko-KR" b="1" dirty="0" smtClean="0"/>
              <a:t>78</a:t>
            </a:r>
            <a:endParaRPr lang="ko-KR" altLang="en-US" b="1" dirty="0"/>
          </a:p>
        </p:txBody>
      </p:sp>
      <p:cxnSp>
        <p:nvCxnSpPr>
          <p:cNvPr id="33" name="Elbow Connector 107"/>
          <p:cNvCxnSpPr/>
          <p:nvPr/>
        </p:nvCxnSpPr>
        <p:spPr>
          <a:xfrm rot="5400000" flipH="1" flipV="1">
            <a:off x="3567014" y="2645700"/>
            <a:ext cx="377061" cy="316558"/>
          </a:xfrm>
          <a:prstGeom prst="bentConnector3">
            <a:avLst>
              <a:gd name="adj1" fmla="val 395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61363" y="2312073"/>
            <a:ext cx="130207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Riau</a:t>
            </a:r>
            <a:endParaRPr lang="ko-KR" altLang="en-US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39" name="Elbow Connector 107"/>
          <p:cNvCxnSpPr/>
          <p:nvPr/>
        </p:nvCxnSpPr>
        <p:spPr>
          <a:xfrm rot="10800000">
            <a:off x="1489461" y="3570488"/>
            <a:ext cx="940031" cy="347700"/>
          </a:xfrm>
          <a:prstGeom prst="bentConnector3">
            <a:avLst>
              <a:gd name="adj1" fmla="val 9974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6997" y="3065872"/>
            <a:ext cx="13020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Sumatera Barat</a:t>
            </a:r>
            <a:endParaRPr lang="ko-KR" alt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0726" y="3377115"/>
            <a:ext cx="103243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Jambi</a:t>
            </a:r>
            <a:endParaRPr lang="ko-KR" altLang="en-US" sz="14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cxnSp>
        <p:nvCxnSpPr>
          <p:cNvPr id="45" name="Elbow Connector 107"/>
          <p:cNvCxnSpPr>
            <a:endCxn id="44" idx="2"/>
          </p:cNvCxnSpPr>
          <p:nvPr/>
        </p:nvCxnSpPr>
        <p:spPr>
          <a:xfrm flipV="1">
            <a:off x="4075709" y="3684892"/>
            <a:ext cx="1461235" cy="50245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34246" y="1632036"/>
          <a:ext cx="4485362" cy="6000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48668"/>
                <a:gridCol w="1013379"/>
                <a:gridCol w="841105"/>
                <a:gridCol w="841105"/>
                <a:gridCol w="841105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err="1" smtClean="0">
                          <a:effectLst/>
                          <a:latin typeface="+mn-lt"/>
                        </a:rPr>
                        <a:t>Universitas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err="1" smtClean="0">
                          <a:effectLst/>
                          <a:latin typeface="+mn-lt"/>
                        </a:rPr>
                        <a:t>Sekolah</a:t>
                      </a:r>
                      <a:r>
                        <a:rPr lang="en-US" sz="12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u="none" strike="noStrike" dirty="0" err="1" smtClean="0">
                          <a:effectLst/>
                          <a:latin typeface="+mn-lt"/>
                        </a:rPr>
                        <a:t>Tinggi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Politeknik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effectLst/>
                          <a:latin typeface="+mn-lt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64213" y="6297500"/>
            <a:ext cx="184577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TOTAL = </a:t>
            </a:r>
            <a:r>
              <a:rPr lang="en-ID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252 PTS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30783" y="2936035"/>
          <a:ext cx="4485362" cy="6000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48668"/>
                <a:gridCol w="1013379"/>
                <a:gridCol w="841105"/>
                <a:gridCol w="841105"/>
                <a:gridCol w="841105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Universitas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Institut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Sekolah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Tinggi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Akademi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Politeknik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937710" y="4200852"/>
          <a:ext cx="4485362" cy="6000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48668"/>
                <a:gridCol w="1013379"/>
                <a:gridCol w="841105"/>
                <a:gridCol w="841105"/>
                <a:gridCol w="841105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Universitas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Institut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Sekolah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Tinggi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Akademi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Politeknik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916929" y="5551080"/>
          <a:ext cx="4485362" cy="600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48668"/>
                <a:gridCol w="1013379"/>
                <a:gridCol w="841105"/>
                <a:gridCol w="841105"/>
                <a:gridCol w="841105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Universitas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Institut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Sekolah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Tinggi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Akademi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 err="1" smtClean="0">
                          <a:effectLst/>
                        </a:rPr>
                        <a:t>Politeknik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519819" y="6429615"/>
            <a:ext cx="2280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* Data Per 1 September 2019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138238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DATA AKREDITASI PRODI AKTIF </a:t>
            </a:r>
            <a:r>
              <a:rPr lang="en-US" sz="2400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– LLDIKTI 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WILAYAH </a:t>
            </a:r>
            <a:r>
              <a:rPr lang="en-US" sz="2400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X</a:t>
            </a:r>
            <a:endParaRPr lang="en-US" sz="2400" dirty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  <p:sp>
        <p:nvSpPr>
          <p:cNvPr id="10329" name="object 8"/>
          <p:cNvSpPr>
            <a:spLocks noChangeArrowheads="1"/>
          </p:cNvSpPr>
          <p:nvPr/>
        </p:nvSpPr>
        <p:spPr bwMode="auto">
          <a:xfrm>
            <a:off x="0" y="0"/>
            <a:ext cx="1524000" cy="9969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330" name="object 7"/>
          <p:cNvSpPr/>
          <p:nvPr/>
        </p:nvSpPr>
        <p:spPr bwMode="auto">
          <a:xfrm>
            <a:off x="1544638" y="0"/>
            <a:ext cx="10647362" cy="996950"/>
          </a:xfrm>
          <a:custGeom>
            <a:avLst/>
            <a:gdLst>
              <a:gd name="T0" fmla="*/ 0 w 7572375"/>
              <a:gd name="T1" fmla="*/ 0 h 685800"/>
              <a:gd name="T2" fmla="*/ 7572375 w 7572375"/>
              <a:gd name="T3" fmla="*/ 685800 h 685800"/>
            </a:gdLst>
            <a:ahLst/>
            <a:cxnLst/>
            <a:rect l="T0" t="T1" r="T2" b="T3"/>
            <a:pathLst>
              <a:path w="7572375" h="685800">
                <a:moveTo>
                  <a:pt x="7572374" y="0"/>
                </a:moveTo>
                <a:lnTo>
                  <a:pt x="0" y="0"/>
                </a:lnTo>
                <a:lnTo>
                  <a:pt x="0" y="685800"/>
                </a:lnTo>
                <a:lnTo>
                  <a:pt x="7572374" y="685800"/>
                </a:lnTo>
                <a:lnTo>
                  <a:pt x="757237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KEMENTERIAN RISET, TEKNOLOGI DAN PENDIDIKAN TINGGI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LEMBAGA LAYANAN PENDIDIKAN TINGGI WILAYAH X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(SUMATERA BARAT, RIAU, JAMBI DAN KEP. RIAU)</a:t>
            </a:r>
            <a:endParaRPr lang="en-US" sz="2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0100" y="1654810"/>
          <a:ext cx="11071225" cy="48609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1985"/>
                <a:gridCol w="3117850"/>
                <a:gridCol w="1108710"/>
                <a:gridCol w="1367790"/>
                <a:gridCol w="1334770"/>
                <a:gridCol w="2279650"/>
                <a:gridCol w="1220470"/>
              </a:tblGrid>
              <a:tr h="551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No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  <a:latin typeface="Bookman Old Style" panose="02050604050505020204" pitchFamily="18" charset="0"/>
                        </a:rPr>
                        <a:t>Provinsi</a:t>
                      </a:r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  <a:latin typeface="Bookman Old Style" panose="02050604050505020204" pitchFamily="18" charset="0"/>
                        </a:rPr>
                        <a:t>Peringkat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4033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  <a:latin typeface="Bookman Old Style" panose="02050604050505020204" pitchFamily="18" charset="0"/>
                        </a:rPr>
                        <a:t>Tidak</a:t>
                      </a:r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 / </a:t>
                      </a:r>
                      <a:r>
                        <a:rPr lang="en-US" sz="2000" b="1" u="none" strike="noStrike" dirty="0" err="1">
                          <a:effectLst/>
                          <a:latin typeface="Bookman Old Style" panose="02050604050505020204" pitchFamily="18" charset="0"/>
                        </a:rPr>
                        <a:t>Belum</a:t>
                      </a:r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Bookman Old Style" panose="02050604050505020204" pitchFamily="18" charset="0"/>
                        </a:rPr>
                        <a:t>Reakreditasi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Grand 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SUMATERA BARAT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230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71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Bookman Old Style" panose="02050604050505020204" pitchFamily="18" charset="0"/>
                        </a:rPr>
                        <a:t>392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RIAU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178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74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Bookman Old Style" panose="02050604050505020204" pitchFamily="18" charset="0"/>
                        </a:rPr>
                        <a:t>290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JAMBI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Bookman Old Style" panose="02050604050505020204" pitchFamily="18" charset="0"/>
                        </a:rPr>
                        <a:t>119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KEP. RIAU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61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47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Bookman Old Style" panose="02050604050505020204" pitchFamily="18" charset="0"/>
                        </a:rPr>
                        <a:t>139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Grand 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537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239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940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930" y="6577419"/>
            <a:ext cx="2732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* Data Per 1 September 2019</a:t>
            </a:r>
            <a:endParaRPr lang="en-US" sz="1400" dirty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138238"/>
            <a:ext cx="1219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ID" alt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PERKEBANGAN 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AKREDITASI </a:t>
            </a:r>
            <a:r>
              <a:rPr lang="en-US" sz="2400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PRODI – LLDIKTI WIL X</a:t>
            </a:r>
            <a:endParaRPr lang="en-US" sz="2400" dirty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  <p:sp>
        <p:nvSpPr>
          <p:cNvPr id="10329" name="object 8"/>
          <p:cNvSpPr>
            <a:spLocks noChangeArrowheads="1"/>
          </p:cNvSpPr>
          <p:nvPr/>
        </p:nvSpPr>
        <p:spPr bwMode="auto">
          <a:xfrm>
            <a:off x="0" y="0"/>
            <a:ext cx="1524000" cy="996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/>
          </a:p>
        </p:txBody>
      </p:sp>
      <p:sp>
        <p:nvSpPr>
          <p:cNvPr id="10330" name="object 7"/>
          <p:cNvSpPr/>
          <p:nvPr/>
        </p:nvSpPr>
        <p:spPr bwMode="auto">
          <a:xfrm>
            <a:off x="1544638" y="0"/>
            <a:ext cx="10647362" cy="996950"/>
          </a:xfrm>
          <a:custGeom>
            <a:avLst/>
            <a:gdLst>
              <a:gd name="T0" fmla="*/ 0 w 7572375"/>
              <a:gd name="T1" fmla="*/ 0 h 685800"/>
              <a:gd name="T2" fmla="*/ 7572375 w 7572375"/>
              <a:gd name="T3" fmla="*/ 685800 h 685800"/>
            </a:gdLst>
            <a:ahLst/>
            <a:cxnLst/>
            <a:rect l="T0" t="T1" r="T2" b="T3"/>
            <a:pathLst>
              <a:path w="7572375" h="685800">
                <a:moveTo>
                  <a:pt x="7572374" y="0"/>
                </a:moveTo>
                <a:lnTo>
                  <a:pt x="0" y="0"/>
                </a:lnTo>
                <a:lnTo>
                  <a:pt x="0" y="685800"/>
                </a:lnTo>
                <a:lnTo>
                  <a:pt x="7572374" y="685800"/>
                </a:lnTo>
                <a:lnTo>
                  <a:pt x="757237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KEMENTERIAN RISET, TEKNOLOGI DAN PENDIDIKAN TINGGI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LEMBAGA LAYANAN PENDIDIKAN TINGGI WILAYAH X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(SUMATERA BARAT, RIAU, JAMBI DAN KEP. RIAU)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859972" y="1704108"/>
          <a:ext cx="8582891" cy="394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Rectangle 1"/>
          <p:cNvSpPr/>
          <p:nvPr/>
        </p:nvSpPr>
        <p:spPr>
          <a:xfrm>
            <a:off x="1769918" y="567238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/>
              <a:t>Tahun</a:t>
            </a:r>
            <a:r>
              <a:rPr lang="en-US" sz="1600" b="1" dirty="0"/>
              <a:t> 2018 </a:t>
            </a:r>
            <a:r>
              <a:rPr lang="en-US" sz="1600" b="1" dirty="0" err="1"/>
              <a:t>Jumlah</a:t>
            </a:r>
            <a:r>
              <a:rPr lang="en-US" sz="1600" b="1" dirty="0"/>
              <a:t> Prodi = 935 Prodi</a:t>
            </a:r>
            <a:endParaRPr lang="en-US" sz="1600" b="1" dirty="0"/>
          </a:p>
          <a:p>
            <a:r>
              <a:rPr lang="en-US" sz="1600" b="1" dirty="0" err="1"/>
              <a:t>Tahun</a:t>
            </a:r>
            <a:r>
              <a:rPr lang="en-US" sz="1600" b="1" dirty="0"/>
              <a:t> </a:t>
            </a:r>
            <a:r>
              <a:rPr lang="en-US" sz="1600" b="1" dirty="0" err="1" smtClean="0"/>
              <a:t>s.d</a:t>
            </a:r>
            <a:r>
              <a:rPr lang="en-US" sz="1600" b="1" dirty="0" smtClean="0"/>
              <a:t> Sept 2019 </a:t>
            </a:r>
            <a:r>
              <a:rPr lang="en-US" sz="1600" b="1" dirty="0" err="1"/>
              <a:t>Jumlah</a:t>
            </a:r>
            <a:r>
              <a:rPr lang="en-US" sz="1600" b="1" dirty="0"/>
              <a:t> Prodi = 940 Prodi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9" name="object 8"/>
          <p:cNvSpPr>
            <a:spLocks noChangeArrowheads="1"/>
          </p:cNvSpPr>
          <p:nvPr/>
        </p:nvSpPr>
        <p:spPr bwMode="auto">
          <a:xfrm>
            <a:off x="0" y="0"/>
            <a:ext cx="1524000" cy="55943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330" name="object 7"/>
          <p:cNvSpPr/>
          <p:nvPr/>
        </p:nvSpPr>
        <p:spPr bwMode="auto">
          <a:xfrm>
            <a:off x="1544955" y="0"/>
            <a:ext cx="10647045" cy="559435"/>
          </a:xfrm>
          <a:custGeom>
            <a:avLst/>
            <a:gdLst>
              <a:gd name="T0" fmla="*/ 0 w 7572375"/>
              <a:gd name="T1" fmla="*/ 0 h 685800"/>
              <a:gd name="T2" fmla="*/ 7572375 w 7572375"/>
              <a:gd name="T3" fmla="*/ 685800 h 685800"/>
            </a:gdLst>
            <a:ahLst/>
            <a:cxnLst/>
            <a:rect l="T0" t="T1" r="T2" b="T3"/>
            <a:pathLst>
              <a:path w="7572375" h="685800">
                <a:moveTo>
                  <a:pt x="7572374" y="0"/>
                </a:moveTo>
                <a:lnTo>
                  <a:pt x="0" y="0"/>
                </a:lnTo>
                <a:lnTo>
                  <a:pt x="0" y="685800"/>
                </a:lnTo>
                <a:lnTo>
                  <a:pt x="7572374" y="685800"/>
                </a:lnTo>
                <a:lnTo>
                  <a:pt x="757237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/>
            <a:r>
              <a:rPr 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KEMENTERIAN RISET, TEKNOLOGI DAN PENDIDIKAN TINGGI</a:t>
            </a:r>
            <a:endParaRPr 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LEMBAGA LAYANAN PENDIDIKAN TINGGI WILAYAH X</a:t>
            </a:r>
            <a:endParaRPr 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(SUMATERA BARAT, RIAU, JAMBI DAN KEP. RIAU)</a:t>
            </a:r>
            <a:endParaRPr lang="en-US" sz="1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92468"/>
            <a:ext cx="1219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ID" alt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ID" alt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Kwadran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Akreditasi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Prodi </a:t>
            </a:r>
            <a:r>
              <a:rPr lang="en-ID" alt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dan Rencana Pembinaan 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dilingkungan</a:t>
            </a:r>
            <a:r>
              <a:rPr lang="en-US" sz="2400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LLDIKTI Wilayah X </a:t>
            </a:r>
            <a:endParaRPr lang="en-US" sz="2400" dirty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3675" y="1149985"/>
          <a:ext cx="11694160" cy="3569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410"/>
                <a:gridCol w="3778250"/>
                <a:gridCol w="1731010"/>
                <a:gridCol w="1730375"/>
                <a:gridCol w="1729740"/>
                <a:gridCol w="1730375"/>
              </a:tblGrid>
              <a:tr h="5099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</a:rPr>
                        <a:t>No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 err="1">
                          <a:effectLst/>
                        </a:rPr>
                        <a:t>Provinsi</a:t>
                      </a:r>
                      <a:endParaRPr lang="en-US" sz="3200" b="1" i="0" u="none" strike="noStrike" dirty="0" err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Kuadran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990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</a:rPr>
                        <a:t>I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</a:rPr>
                        <a:t>II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</a:rPr>
                        <a:t>III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</a:rPr>
                        <a:t>IV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9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Sumatera Barat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230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84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321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Riau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178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74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266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Jambi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68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102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Kep. Riau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</a:rPr>
                        <a:t>61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47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effectLst/>
                        </a:rPr>
                        <a:t>113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26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537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239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802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3675" y="4719955"/>
            <a:ext cx="116154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Keterangan</a:t>
            </a:r>
            <a:r>
              <a:rPr lang="en-US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: </a:t>
            </a:r>
            <a:endParaRPr lang="en-US" dirty="0" smtClean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it-IT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Data Jumlah Prodi per 1 September 2019 sebanyak 940 </a:t>
            </a:r>
            <a:r>
              <a:rPr lang="it-IT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prodi</a:t>
            </a:r>
            <a:endParaRPr lang="it-IT" dirty="0" smtClean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Kuadran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I :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dibina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difasilitasi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menuju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akreditasi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/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sertifikasi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Internasional</a:t>
            </a:r>
            <a:endParaRPr lang="en-US" dirty="0" smtClean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Kuadran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II :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dibina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menuju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Prodi yang </a:t>
            </a:r>
            <a:r>
              <a:rPr lang="en-US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unggul</a:t>
            </a:r>
            <a:endParaRPr lang="en-US" dirty="0" smtClean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Kuadran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III :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dibina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baik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menjadi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baik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sekali</a:t>
            </a:r>
            <a:endParaRPr lang="en-US" dirty="0" smtClean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Kuadran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IV : Basic data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Prioritas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Kegiatan</a:t>
            </a:r>
            <a:r>
              <a:rPr lang="en-US" dirty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2020</a:t>
            </a:r>
            <a:endParaRPr lang="en-US" dirty="0" smtClean="0">
              <a:solidFill>
                <a:srgbClr val="FFFFFF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10115</Words>
  <Application>WPS Presentation</Application>
  <PresentationFormat>Widescreen</PresentationFormat>
  <Paragraphs>1081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SimSun</vt:lpstr>
      <vt:lpstr>Wingdings</vt:lpstr>
      <vt:lpstr>Wingdings 3</vt:lpstr>
      <vt:lpstr>Bahnschrift SemiBold</vt:lpstr>
      <vt:lpstr>Century Gothic</vt:lpstr>
      <vt:lpstr>Berlin Sans FB Demi</vt:lpstr>
      <vt:lpstr>Times New Roman</vt:lpstr>
      <vt:lpstr>Bookman Old Style</vt:lpstr>
      <vt:lpstr>Lucida Sans Unicode</vt:lpstr>
      <vt:lpstr>Franklin Gothic Heavy</vt:lpstr>
      <vt:lpstr>Microsoft YaHei</vt:lpstr>
      <vt:lpstr>Arial Unicode MS</vt:lpstr>
      <vt:lpstr>Calibri</vt:lpstr>
      <vt:lpstr>幼圆</vt:lpstr>
      <vt:lpstr>Calibri</vt:lpstr>
      <vt:lpstr>Times New Roman</vt:lpstr>
      <vt:lpstr>Segoe Script</vt:lpstr>
      <vt:lpstr>Mistral</vt:lpstr>
      <vt:lpstr>Arial Black</vt:lpstr>
      <vt:lpstr>Cover and End Slide Master</vt:lpstr>
      <vt:lpstr>Contents Slide Master</vt:lpstr>
      <vt:lpstr>Section Break Slide Master</vt:lpstr>
      <vt:lpstr>Slice</vt:lpstr>
      <vt:lpstr>1_Slice</vt:lpstr>
      <vt:lpstr>Business Cooperate</vt:lpstr>
      <vt:lpstr>PowerPoint 演示文稿</vt:lpstr>
      <vt:lpstr>PowerPoint 演示文稿</vt:lpstr>
      <vt:lpstr>PowerPoint 演示文稿</vt:lpstr>
      <vt:lpstr>PowerPoint 演示文稿</vt:lpstr>
      <vt:lpstr>URUTAN PRESENTASI</vt:lpstr>
      <vt:lpstr>PowerPoint 演示文稿</vt:lpstr>
      <vt:lpstr>PowerPoint 演示文稿</vt:lpstr>
      <vt:lpstr>PowerPoint 演示文稿</vt:lpstr>
      <vt:lpstr>PowerPoint 演示文稿</vt:lpstr>
      <vt:lpstr>AKREDITASI PERGURUAN TINGGI (2016-2018)</vt:lpstr>
      <vt:lpstr>PowerPoint 演示文稿</vt:lpstr>
      <vt:lpstr>Jabatan Fungsional (2016-2018)</vt:lpstr>
      <vt:lpstr>DOSEN YANG TELAH SERTIFIKASI</vt:lpstr>
      <vt:lpstr>DATA PEMETAAN SISTEM PENJAMINAN MUTU LLDIKTI WIL. X</vt:lpstr>
      <vt:lpstr>3. Proporsi PTS Menurut Ketersediaan Auditor SPMI</vt:lpstr>
      <vt:lpstr>Pola pemetaan kegiatan fasilitasi spmi  Dilingkungan LLDIKTI Wilayah X</vt:lpstr>
      <vt:lpstr>Berdasarkan 4 tipologi pemetaan implementasi SPMI di PTS di LLDIKTI Wilayah X inilah dilakukan pembinaan, pengendalian dan pengawasan terhadap PTS yang ada di lingkungan LLDIKTI Wilayah X. 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ACER</cp:lastModifiedBy>
  <cp:revision>180</cp:revision>
  <cp:lastPrinted>2019-03-28T05:04:00Z</cp:lastPrinted>
  <dcterms:created xsi:type="dcterms:W3CDTF">2018-04-24T17:14:00Z</dcterms:created>
  <dcterms:modified xsi:type="dcterms:W3CDTF">2019-09-25T01:15:27Z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